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50" r:id="rId1"/>
    <p:sldMasterId id="2147485375" r:id="rId2"/>
  </p:sldMasterIdLst>
  <p:notesMasterIdLst>
    <p:notesMasterId r:id="rId43"/>
  </p:notesMasterIdLst>
  <p:handoutMasterIdLst>
    <p:handoutMasterId r:id="rId44"/>
  </p:handoutMasterIdLst>
  <p:sldIdLst>
    <p:sldId id="369" r:id="rId3"/>
    <p:sldId id="398" r:id="rId4"/>
    <p:sldId id="401" r:id="rId5"/>
    <p:sldId id="399" r:id="rId6"/>
    <p:sldId id="400" r:id="rId7"/>
    <p:sldId id="397" r:id="rId8"/>
    <p:sldId id="391" r:id="rId9"/>
    <p:sldId id="392" r:id="rId10"/>
    <p:sldId id="394" r:id="rId11"/>
    <p:sldId id="393" r:id="rId12"/>
    <p:sldId id="395" r:id="rId13"/>
    <p:sldId id="402" r:id="rId14"/>
    <p:sldId id="413" r:id="rId15"/>
    <p:sldId id="414" r:id="rId16"/>
    <p:sldId id="415" r:id="rId17"/>
    <p:sldId id="416" r:id="rId18"/>
    <p:sldId id="418" r:id="rId19"/>
    <p:sldId id="417" r:id="rId20"/>
    <p:sldId id="419" r:id="rId21"/>
    <p:sldId id="422" r:id="rId22"/>
    <p:sldId id="420" r:id="rId23"/>
    <p:sldId id="421" r:id="rId24"/>
    <p:sldId id="423" r:id="rId25"/>
    <p:sldId id="425" r:id="rId26"/>
    <p:sldId id="426" r:id="rId27"/>
    <p:sldId id="429" r:id="rId28"/>
    <p:sldId id="428" r:id="rId29"/>
    <p:sldId id="427" r:id="rId30"/>
    <p:sldId id="430" r:id="rId31"/>
    <p:sldId id="431" r:id="rId32"/>
    <p:sldId id="411" r:id="rId33"/>
    <p:sldId id="409" r:id="rId34"/>
    <p:sldId id="406" r:id="rId35"/>
    <p:sldId id="408" r:id="rId36"/>
    <p:sldId id="396" r:id="rId37"/>
    <p:sldId id="404" r:id="rId38"/>
    <p:sldId id="407" r:id="rId39"/>
    <p:sldId id="405" r:id="rId40"/>
    <p:sldId id="410" r:id="rId41"/>
    <p:sldId id="403" r:id="rId42"/>
  </p:sldIdLst>
  <p:sldSz cx="12192000" cy="68580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FAS" id="{1A8C0B46-45C8-4A5A-BC0A-E0D51FB5D157}">
          <p14:sldIdLst>
            <p14:sldId id="369"/>
            <p14:sldId id="398"/>
            <p14:sldId id="401"/>
            <p14:sldId id="399"/>
            <p14:sldId id="400"/>
            <p14:sldId id="397"/>
            <p14:sldId id="391"/>
            <p14:sldId id="392"/>
            <p14:sldId id="394"/>
            <p14:sldId id="393"/>
            <p14:sldId id="395"/>
            <p14:sldId id="402"/>
            <p14:sldId id="413"/>
            <p14:sldId id="414"/>
            <p14:sldId id="415"/>
            <p14:sldId id="416"/>
            <p14:sldId id="418"/>
            <p14:sldId id="417"/>
            <p14:sldId id="419"/>
            <p14:sldId id="422"/>
            <p14:sldId id="420"/>
            <p14:sldId id="421"/>
            <p14:sldId id="423"/>
            <p14:sldId id="425"/>
            <p14:sldId id="426"/>
            <p14:sldId id="429"/>
            <p14:sldId id="428"/>
            <p14:sldId id="427"/>
            <p14:sldId id="430"/>
            <p14:sldId id="431"/>
            <p14:sldId id="411"/>
            <p14:sldId id="409"/>
            <p14:sldId id="406"/>
            <p14:sldId id="408"/>
            <p14:sldId id="396"/>
            <p14:sldId id="404"/>
            <p14:sldId id="407"/>
            <p14:sldId id="405"/>
            <p14:sldId id="410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936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4080">
          <p15:clr>
            <a:srgbClr val="A4A3A4"/>
          </p15:clr>
        </p15:guide>
        <p15:guide id="5" orient="horz" pos="2040">
          <p15:clr>
            <a:srgbClr val="A4A3A4"/>
          </p15:clr>
        </p15:guide>
        <p15:guide id="6" pos="4096">
          <p15:clr>
            <a:srgbClr val="A4A3A4"/>
          </p15:clr>
        </p15:guide>
        <p15:guide id="7" pos="3584">
          <p15:clr>
            <a:srgbClr val="A4A3A4"/>
          </p15:clr>
        </p15:guide>
        <p15:guide id="8" pos="608">
          <p15:clr>
            <a:srgbClr val="A4A3A4"/>
          </p15:clr>
        </p15:guide>
        <p15:guide id="9" pos="7296">
          <p15:clr>
            <a:srgbClr val="A4A3A4"/>
          </p15:clr>
        </p15:guide>
        <p15:guide id="10" pos="7040">
          <p15:clr>
            <a:srgbClr val="A4A3A4"/>
          </p15:clr>
        </p15:guide>
        <p15:guide id="11" pos="6784">
          <p15:clr>
            <a:srgbClr val="A4A3A4"/>
          </p15:clr>
        </p15:guide>
        <p15:guide id="12" pos="864">
          <p15:clr>
            <a:srgbClr val="A4A3A4"/>
          </p15:clr>
        </p15:guide>
        <p15:guide id="13" orient="horz" pos="1176">
          <p15:clr>
            <a:srgbClr val="A4A3A4"/>
          </p15:clr>
        </p15:guide>
        <p15:guide id="14" orient="horz" pos="3344">
          <p15:clr>
            <a:srgbClr val="A4A3A4"/>
          </p15:clr>
        </p15:guide>
        <p15:guide id="15" orient="horz" pos="1056">
          <p15:clr>
            <a:srgbClr val="A4A3A4"/>
          </p15:clr>
        </p15:guide>
        <p15:guide id="16" orient="horz" pos="1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ton Andrews Kurth" initials="" lastIdx="15" clrIdx="0"/>
  <p:cmAuthor id="2" name="Hunton Andrews Kurth" initials="HAK" lastIdx="14" clrIdx="1">
    <p:extLst>
      <p:ext uri="{19B8F6BF-5375-455C-9EA6-DF929625EA0E}">
        <p15:presenceInfo xmlns:p15="http://schemas.microsoft.com/office/powerpoint/2012/main" userId="Hunton Andrews Kurth" providerId="None"/>
      </p:ext>
    </p:extLst>
  </p:cmAuthor>
  <p:cmAuthor id="3" name="Nancy" initials="NBB" lastIdx="1" clrIdx="2">
    <p:extLst>
      <p:ext uri="{19B8F6BF-5375-455C-9EA6-DF929625EA0E}">
        <p15:presenceInfo xmlns:p15="http://schemas.microsoft.com/office/powerpoint/2012/main" userId="Nancy" providerId="None"/>
      </p:ext>
    </p:extLst>
  </p:cmAuthor>
  <p:cmAuthor id="4" name="Wall, Gregory" initials="GRW" lastIdx="7" clrIdx="3">
    <p:extLst>
      <p:ext uri="{19B8F6BF-5375-455C-9EA6-DF929625EA0E}">
        <p15:presenceInfo xmlns:p15="http://schemas.microsoft.com/office/powerpoint/2012/main" userId="Wall, Grego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71"/>
    <a:srgbClr val="002F87"/>
    <a:srgbClr val="00B7BB"/>
    <a:srgbClr val="B8D0DF"/>
    <a:srgbClr val="1EBCAE"/>
    <a:srgbClr val="BF0505"/>
    <a:srgbClr val="A479B7"/>
    <a:srgbClr val="CFDEE3"/>
    <a:srgbClr val="39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9" autoAdjust="0"/>
    <p:restoredTop sz="96182" autoAdjust="0"/>
  </p:normalViewPr>
  <p:slideViewPr>
    <p:cSldViewPr snapToGrid="0">
      <p:cViewPr varScale="1">
        <p:scale>
          <a:sx n="105" d="100"/>
          <a:sy n="105" d="100"/>
        </p:scale>
        <p:origin x="630" y="108"/>
      </p:cViewPr>
      <p:guideLst>
        <p:guide pos="3840"/>
        <p:guide orient="horz" pos="936"/>
        <p:guide orient="horz" pos="3888"/>
        <p:guide orient="horz" pos="4080"/>
        <p:guide orient="horz" pos="2040"/>
        <p:guide pos="4096"/>
        <p:guide pos="3584"/>
        <p:guide pos="608"/>
        <p:guide pos="7296"/>
        <p:guide pos="7040"/>
        <p:guide pos="6784"/>
        <p:guide pos="864"/>
        <p:guide orient="horz" pos="1176"/>
        <p:guide orient="horz" pos="3344"/>
        <p:guide orient="horz" pos="1056"/>
        <p:guide orient="horz" pos="12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394" y="-9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137" cy="465106"/>
          </a:xfrm>
          <a:prstGeom prst="rect">
            <a:avLst/>
          </a:prstGeom>
        </p:spPr>
        <p:txBody>
          <a:bodyPr vert="horz" lIns="87923" tIns="43961" rIns="87923" bIns="4396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7" y="1"/>
            <a:ext cx="3027137" cy="465106"/>
          </a:xfrm>
          <a:prstGeom prst="rect">
            <a:avLst/>
          </a:prstGeom>
        </p:spPr>
        <p:txBody>
          <a:bodyPr vert="horz" lIns="87923" tIns="43961" rIns="87923" bIns="43961" rtlCol="0"/>
          <a:lstStyle>
            <a:lvl1pPr algn="r">
              <a:defRPr sz="1200"/>
            </a:lvl1pPr>
          </a:lstStyle>
          <a:p>
            <a:pPr>
              <a:defRPr/>
            </a:pPr>
            <a:fld id="{BCC9D57D-9035-45C5-80F2-A25675E6A284}" type="datetimeFigureOut">
              <a:rPr lang="en-US"/>
              <a:pPr>
                <a:defRPr/>
              </a:pPr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95"/>
            <a:ext cx="3027137" cy="465105"/>
          </a:xfrm>
          <a:prstGeom prst="rect">
            <a:avLst/>
          </a:prstGeom>
        </p:spPr>
        <p:txBody>
          <a:bodyPr vert="horz" lIns="87923" tIns="43961" rIns="87923" bIns="439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7" y="8818595"/>
            <a:ext cx="3027137" cy="465105"/>
          </a:xfrm>
          <a:prstGeom prst="rect">
            <a:avLst/>
          </a:prstGeom>
        </p:spPr>
        <p:txBody>
          <a:bodyPr vert="horz" lIns="87923" tIns="43961" rIns="87923" bIns="43961" rtlCol="0" anchor="b"/>
          <a:lstStyle>
            <a:lvl1pPr algn="r">
              <a:defRPr sz="1200"/>
            </a:lvl1pPr>
          </a:lstStyle>
          <a:p>
            <a:pPr>
              <a:defRPr/>
            </a:pPr>
            <a:fld id="{5D0CF11A-601D-41C3-8BF3-D2D584550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7137" cy="463570"/>
          </a:xfrm>
          <a:prstGeom prst="rect">
            <a:avLst/>
          </a:prstGeom>
        </p:spPr>
        <p:txBody>
          <a:bodyPr vert="horz" lIns="87923" tIns="43961" rIns="87923" bIns="4396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347" y="2"/>
            <a:ext cx="3027137" cy="463570"/>
          </a:xfrm>
          <a:prstGeom prst="rect">
            <a:avLst/>
          </a:prstGeom>
        </p:spPr>
        <p:txBody>
          <a:bodyPr vert="horz" lIns="87923" tIns="43961" rIns="87923" bIns="43961" rtlCol="0"/>
          <a:lstStyle>
            <a:lvl1pPr algn="r">
              <a:defRPr sz="1200"/>
            </a:lvl1pPr>
          </a:lstStyle>
          <a:p>
            <a:pPr>
              <a:defRPr/>
            </a:pPr>
            <a:fld id="{F11385FC-7738-4186-9B5A-DA7B15382836}" type="datetimeFigureOut">
              <a:rPr lang="en-US"/>
              <a:pPr>
                <a:defRPr/>
              </a:pPr>
              <a:t>5/5/2023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23" tIns="43961" rIns="87923" bIns="4396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805" y="4410065"/>
            <a:ext cx="5587393" cy="4176744"/>
          </a:xfrm>
          <a:prstGeom prst="rect">
            <a:avLst/>
          </a:prstGeom>
        </p:spPr>
        <p:txBody>
          <a:bodyPr vert="horz" lIns="87923" tIns="43961" rIns="87923" bIns="4396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96"/>
            <a:ext cx="3027137" cy="463570"/>
          </a:xfrm>
          <a:prstGeom prst="rect">
            <a:avLst/>
          </a:prstGeom>
        </p:spPr>
        <p:txBody>
          <a:bodyPr vert="horz" lIns="87923" tIns="43961" rIns="87923" bIns="439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347" y="8818596"/>
            <a:ext cx="3027137" cy="463570"/>
          </a:xfrm>
          <a:prstGeom prst="rect">
            <a:avLst/>
          </a:prstGeom>
        </p:spPr>
        <p:txBody>
          <a:bodyPr vert="horz" lIns="87923" tIns="43961" rIns="87923" bIns="43961" rtlCol="0" anchor="b"/>
          <a:lstStyle>
            <a:lvl1pPr algn="r">
              <a:defRPr sz="1200"/>
            </a:lvl1pPr>
          </a:lstStyle>
          <a:p>
            <a:pPr>
              <a:defRPr/>
            </a:pPr>
            <a:fld id="{D6FE92F7-0C22-443A-B02F-4AE828B70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3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0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41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52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4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06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2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21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3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68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3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11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87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1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32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74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12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82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38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81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9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9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24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92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96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64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77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81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87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04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90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439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3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4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1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8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92F7-0C22-443A-B02F-4AE828B700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0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1CDB-69E4-7F41-AAAF-38B4595C9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4AFBD-8199-F841-B2C9-3E145989D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1F7F6-7CC0-49F3-B5AD-804A189425E1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4B8B9-C236-413D-82B3-A09F58190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E827-2FFA-174B-811A-D41A111C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E7543-5B37-0247-B159-523955A42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C48D-ADF1-4D83-B315-D7376BBF5812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8658-23AE-4964-97AE-67F5795CC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4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80C62E-95BA-1E4E-A90D-C3FCACA5E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7B9A7-E155-464D-BD09-FBAC68A75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63FBE-80A7-4B2B-9568-4780CACFFE5D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61D3-AEE6-4292-B685-DED781CF4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59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B183-EE7D-1BE1-C624-675D6E788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77200-4F4C-BC2B-FEAE-450FC1225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47F3B-D287-8E54-5968-A5A4C1FC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8751-E581-7055-6527-48D869EB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D1AD2-91F5-9C6B-CC51-0B7EE764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0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DDB6-70C9-AEB3-2EA5-F807009F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1F75C-C9A8-EC18-4972-E36E0F96A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9624F-4AC6-EF9D-4F33-165F84A1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0AD2B-32E4-C149-109C-A755D82A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BFB47-CD0E-3A7C-37C7-61E14D32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3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C8D1-9820-E9CD-07D0-058378CE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E45AE-012B-963A-92D3-EC92057B6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C3E8B-1BA4-2A08-2009-7E30BCA6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E25B3-6B06-F7B4-58E2-621EDE88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1AA3A-7F56-353C-A74C-3417177F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3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3186F-03BD-6588-E647-C7ED6583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2566-215B-00DF-587F-AFA132CB8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218D-5DCF-8216-28FF-99FE510FE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AB15-9427-8E88-4C82-3413ADB5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32CDE-7C32-B51A-4146-45266917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0D69F-3A94-BAF5-5E68-EF41D6A3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19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3FDB-50B5-28CA-7E80-08ED62E8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1D714-8028-E8D2-959E-B03AE1F5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C01FC-C63C-3660-33CD-972A80FC6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A3438-EBE7-3200-F8CC-812E91EDB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37E48-F7B0-ABD4-B788-DD92594F5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F3AE3-0E4F-D08A-7290-CE3D3D38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193F1-619A-908C-DD4F-F9ADE114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CBA51-FD78-733D-A9C6-392ACD9D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A02D-66D5-A393-6EA8-78075D5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C1F-C492-6EE8-4E28-93576DC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7A6F1-6C64-4699-7301-1E5AA037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39EBB-AE4C-0BEE-53F3-82632209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DF1C2-8426-45A7-1E54-0133A4E4D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E6A0A-909B-7AD2-744B-1ED2B3FB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FF091-62B2-0A7F-CF09-D1059C09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8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A7D4-46AF-A446-B428-6C097318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50F0-7BA6-7D4D-97B3-903C3D348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E373-8C59-47AE-A8A0-5D9545426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Roux | Environmental Consulting &amp; Management Firm">
            <a:extLst>
              <a:ext uri="{FF2B5EF4-FFF2-40B4-BE49-F238E27FC236}">
                <a16:creationId xmlns:a16="http://schemas.microsoft.com/office/drawing/2014/main" id="{CE303964-FAD3-46A8-8617-F253A5FEF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137" y="169459"/>
            <a:ext cx="1184468" cy="3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0">
            <a:extLst>
              <a:ext uri="{FF2B5EF4-FFF2-40B4-BE49-F238E27FC236}">
                <a16:creationId xmlns:a16="http://schemas.microsoft.com/office/drawing/2014/main" id="{D05BC8CC-9D35-4C42-96C1-E88B128144E0}"/>
              </a:ext>
            </a:extLst>
          </p:cNvPr>
          <p:cNvGrpSpPr>
            <a:grpSpLocks/>
          </p:cNvGrpSpPr>
          <p:nvPr userDrawn="1"/>
        </p:nvGrpSpPr>
        <p:grpSpPr bwMode="auto">
          <a:xfrm rot="-5400000" flipH="1" flipV="1">
            <a:off x="5904707" y="588168"/>
            <a:ext cx="381000" cy="12190413"/>
            <a:chOff x="11455879" y="0"/>
            <a:chExt cx="73611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8EDD52-43A5-4109-B0FC-69A48E809035}"/>
                </a:ext>
              </a:extLst>
            </p:cNvPr>
            <p:cNvSpPr/>
            <p:nvPr/>
          </p:nvSpPr>
          <p:spPr>
            <a:xfrm>
              <a:off x="12047838" y="0"/>
              <a:ext cx="131886" cy="6858000"/>
            </a:xfrm>
            <a:prstGeom prst="rect">
              <a:avLst/>
            </a:prstGeom>
            <a:solidFill>
              <a:srgbClr val="00B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92F09807-A611-4BA9-9F33-646DCFE81E4B}"/>
                </a:ext>
              </a:extLst>
            </p:cNvPr>
            <p:cNvSpPr/>
            <p:nvPr/>
          </p:nvSpPr>
          <p:spPr>
            <a:xfrm rot="16200000">
              <a:off x="9252678" y="3126886"/>
              <a:ext cx="4986094" cy="604228"/>
            </a:xfrm>
            <a:prstGeom prst="trapezoid">
              <a:avLst/>
            </a:prstGeom>
            <a:solidFill>
              <a:srgbClr val="00B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93">
            <a:extLst>
              <a:ext uri="{FF2B5EF4-FFF2-40B4-BE49-F238E27FC236}">
                <a16:creationId xmlns:a16="http://schemas.microsoft.com/office/drawing/2014/main" id="{FF6DE0C5-05E7-46D0-AAB1-43A67307F2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6584950"/>
            <a:ext cx="38163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50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8BBE-9B38-D567-F27F-AA52AA92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8C7E-C647-E4BD-02E3-4E62CB637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1C44A-C01C-A78B-0019-07B4CA3B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FD0D7-0C1F-FD8F-B3E8-17795869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F65CC-0F1F-A884-2768-62BF0074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A9758-07B6-E7B1-72B2-94BE805C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599BE-B27A-4612-4607-3EF7AB8A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86B06-757B-77A9-49C2-B7C37290F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12BB1-E74E-4189-2421-935854FCC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998F3-99C8-40E5-0A27-9F36B450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9FA0C-398E-1AE6-42B3-FEDE7791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FE380-5C1D-2A44-F320-82DA273D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8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A361A-DBCD-8DD3-6653-8DA29559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214C0-EDBD-A7AF-4381-E4C8B90AD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2C318-39DF-E9EA-456B-CD9CF093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B450-886B-7F03-0A91-69A9F30D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2852-BC81-7CCF-7D64-0A0DB5D4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89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9D70C-1BEE-6A16-DDDC-DE61704BC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BCBA4-65AB-E70A-DD15-70AE6E08E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0E1AD-3EA1-A81D-72A9-52453886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CF28-D6FC-31B0-EA1D-60FB83B3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4FA53-B178-43B7-F89A-FA498571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0331-07CD-A44E-B2E5-280BB6BE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1EC1C-D240-F046-AB78-56259D353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8801-D4C0-483F-931B-53424D67D3AE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FDAD-D2CF-4DB2-891E-C95FF89DD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D1C7-F186-EB4B-888B-CD5CAE98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A071B-C285-0D4C-BC57-6393C96FA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9F37-7297-0948-90EE-7352F4C24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DF75-9E79-48A6-ADCD-0DE7232A3F87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AED1-6F4D-4032-8F0B-AD9EE1149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6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7C44-61EB-4944-B2D1-7AF0CCE8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E043C-C66A-FB44-9C50-4B969B1F9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457C9-3F13-F046-8AF9-61499799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210F-2E26-924E-8F19-E93C33055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FD0EA-D09F-C547-AEC2-4C9D9C7FE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449ED-E0F2-464D-82E8-0C29E836BE04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FDE0-87D4-4705-BB82-520C29FC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BEF7-8A75-654E-8C06-735039B2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77F41-D3FC-4C65-A87D-97803A936363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2C1E4-E092-474F-A483-013D27873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B54E-A183-4C2B-A3CB-CE4D5C208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" name="Group 11">
            <a:extLst>
              <a:ext uri="{FF2B5EF4-FFF2-40B4-BE49-F238E27FC236}">
                <a16:creationId xmlns:a16="http://schemas.microsoft.com/office/drawing/2014/main" id="{528EAE3C-6E69-4D37-87FD-41DF8BD7C805}"/>
              </a:ext>
            </a:extLst>
          </p:cNvPr>
          <p:cNvGrpSpPr>
            <a:grpSpLocks/>
          </p:cNvGrpSpPr>
          <p:nvPr userDrawn="1"/>
        </p:nvGrpSpPr>
        <p:grpSpPr bwMode="auto">
          <a:xfrm rot="-5400000" flipH="1" flipV="1">
            <a:off x="5904707" y="588168"/>
            <a:ext cx="381000" cy="12190413"/>
            <a:chOff x="11455879" y="0"/>
            <a:chExt cx="73611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A5E8F1-4E4C-4D39-831F-388F43BA27E7}"/>
                </a:ext>
              </a:extLst>
            </p:cNvPr>
            <p:cNvSpPr/>
            <p:nvPr/>
          </p:nvSpPr>
          <p:spPr>
            <a:xfrm>
              <a:off x="12047838" y="0"/>
              <a:ext cx="131886" cy="6858000"/>
            </a:xfrm>
            <a:prstGeom prst="rect">
              <a:avLst/>
            </a:prstGeom>
            <a:solidFill>
              <a:srgbClr val="00B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B431E738-CF46-4C09-809D-C67C30DC05CE}"/>
                </a:ext>
              </a:extLst>
            </p:cNvPr>
            <p:cNvSpPr/>
            <p:nvPr/>
          </p:nvSpPr>
          <p:spPr>
            <a:xfrm rot="16200000">
              <a:off x="9252678" y="3126886"/>
              <a:ext cx="4986094" cy="604228"/>
            </a:xfrm>
            <a:prstGeom prst="trapezoid">
              <a:avLst/>
            </a:prstGeom>
            <a:solidFill>
              <a:srgbClr val="00B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" name="Picture 15">
            <a:extLst>
              <a:ext uri="{FF2B5EF4-FFF2-40B4-BE49-F238E27FC236}">
                <a16:creationId xmlns:a16="http://schemas.microsoft.com/office/drawing/2014/main" id="{8AFF9B2D-84B0-4E1E-A757-F2F382CB0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6584950"/>
            <a:ext cx="38163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3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1F89-5FE1-CD4D-A1C3-15E02C62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128A0-65C5-3E40-9AA6-B15302F2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E4590-C49B-A940-8358-62A672F4C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2912-6279-4D23-8DB3-6901D95EA9D0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B516-8485-4738-A123-70BC73B35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9D8C-ED96-F747-876E-71A39B9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AC3BB-BE82-0E42-9B22-043862840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368A6-F9E0-4041-9ADC-2AC5DAA6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FE375E-B8DB-9540-9D80-F1439CC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C28DB-E623-40AB-9CA1-0D195983092B}" type="datetimeFigureOut">
              <a:rPr lang="en-US"/>
              <a:pPr>
                <a:defRPr/>
              </a:pPr>
              <a:t>5/5/2023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691B37-4469-B145-9309-D76E7939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25F35-79FC-420B-87FA-72391319D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2B4E8-F163-5045-ABC1-6299550AF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E91131-CFC9-4E70-B261-79E92F9C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Roux | Environmental Consulting &amp; Management Firm">
            <a:extLst>
              <a:ext uri="{FF2B5EF4-FFF2-40B4-BE49-F238E27FC236}">
                <a16:creationId xmlns:a16="http://schemas.microsoft.com/office/drawing/2014/main" id="{1DB1ED7D-6F2A-4637-AA93-1E58B9D87A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137" y="169459"/>
            <a:ext cx="1184468" cy="37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0">
            <a:extLst>
              <a:ext uri="{FF2B5EF4-FFF2-40B4-BE49-F238E27FC236}">
                <a16:creationId xmlns:a16="http://schemas.microsoft.com/office/drawing/2014/main" id="{F89253EF-9152-4DDD-8569-38DF5F8F5CE4}"/>
              </a:ext>
            </a:extLst>
          </p:cNvPr>
          <p:cNvGrpSpPr>
            <a:grpSpLocks/>
          </p:cNvGrpSpPr>
          <p:nvPr userDrawn="1"/>
        </p:nvGrpSpPr>
        <p:grpSpPr bwMode="auto">
          <a:xfrm rot="-5400000" flipH="1" flipV="1">
            <a:off x="5904707" y="588168"/>
            <a:ext cx="381000" cy="12190413"/>
            <a:chOff x="11455879" y="0"/>
            <a:chExt cx="73611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E594E5-6A22-45F2-85D8-4C5836BA3282}"/>
                </a:ext>
              </a:extLst>
            </p:cNvPr>
            <p:cNvSpPr/>
            <p:nvPr/>
          </p:nvSpPr>
          <p:spPr>
            <a:xfrm>
              <a:off x="12047838" y="0"/>
              <a:ext cx="131886" cy="6858000"/>
            </a:xfrm>
            <a:prstGeom prst="rect">
              <a:avLst/>
            </a:prstGeom>
            <a:solidFill>
              <a:srgbClr val="00B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E5EB573F-CC81-4221-B562-BF54D86A60BC}"/>
                </a:ext>
              </a:extLst>
            </p:cNvPr>
            <p:cNvSpPr/>
            <p:nvPr/>
          </p:nvSpPr>
          <p:spPr>
            <a:xfrm rot="16200000">
              <a:off x="9252678" y="3126886"/>
              <a:ext cx="4986094" cy="604228"/>
            </a:xfrm>
            <a:prstGeom prst="trapezoid">
              <a:avLst/>
            </a:prstGeom>
            <a:solidFill>
              <a:srgbClr val="00B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93">
            <a:extLst>
              <a:ext uri="{FF2B5EF4-FFF2-40B4-BE49-F238E27FC236}">
                <a16:creationId xmlns:a16="http://schemas.microsoft.com/office/drawing/2014/main" id="{1CE981E7-7B7E-4C6C-8AF9-AD393514BB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6584950"/>
            <a:ext cx="381635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rgbClr val="002F87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2F8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F8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F8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F87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2F87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85F365-1717-E3D4-55E5-BB957AF8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A231A-56C6-553E-0984-B4167B9CE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D4BF-F43E-266D-3702-AC055C3CF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4C49-137F-405B-B8E0-88B1C3EB8A17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145C-7926-91A3-89C2-72E2441B6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2C738-5759-6386-0693-A94C6B6C5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337FB-6E82-4225-BC3A-1C14DF3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0B619-4905-4A02-87E8-1FF621903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PFAS: Current Trends in Class Action and Mass Tort Litigation</a:t>
            </a:r>
            <a:br>
              <a:rPr lang="en-US" sz="4800" dirty="0">
                <a:solidFill>
                  <a:srgbClr val="FFFFFF"/>
                </a:solidFill>
              </a:rPr>
            </a:b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May 8, 2023</a:t>
            </a:r>
          </a:p>
        </p:txBody>
      </p:sp>
      <p:pic>
        <p:nvPicPr>
          <p:cNvPr id="2050" name="Picture 2" descr="Hunton Andrews Kurth LLP">
            <a:extLst>
              <a:ext uri="{FF2B5EF4-FFF2-40B4-BE49-F238E27FC236}">
                <a16:creationId xmlns:a16="http://schemas.microsoft.com/office/drawing/2014/main" id="{D35F2F3C-3F11-47DB-B420-10EE506A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64" y="466439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-up of water drops&#10;&#10;Description automatically generated with low confidence">
            <a:extLst>
              <a:ext uri="{FF2B5EF4-FFF2-40B4-BE49-F238E27FC236}">
                <a16:creationId xmlns:a16="http://schemas.microsoft.com/office/drawing/2014/main" id="{F96D3919-9839-42E5-8777-190AFE4F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7" y="2601946"/>
            <a:ext cx="2811120" cy="1405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A192A2-A89B-DD51-FEF1-8AF81838B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765" y="4829175"/>
            <a:ext cx="3366265" cy="1045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A5C8D-EB89-E969-6178-712660C03F5B}"/>
              </a:ext>
            </a:extLst>
          </p:cNvPr>
          <p:cNvSpPr txBox="1"/>
          <p:nvPr/>
        </p:nvSpPr>
        <p:spPr>
          <a:xfrm>
            <a:off x="1314822" y="3615923"/>
            <a:ext cx="63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2023 Class Action Money &amp; Ethics Conference</a:t>
            </a:r>
          </a:p>
        </p:txBody>
      </p:sp>
    </p:spTree>
    <p:extLst>
      <p:ext uri="{BB962C8B-B14F-4D97-AF65-F5344CB8AC3E}">
        <p14:creationId xmlns:p14="http://schemas.microsoft.com/office/powerpoint/2010/main" val="38460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AFF10C78-D6BF-73F4-D354-7D35C6D7F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1622745"/>
            <a:ext cx="5910416" cy="45691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1C8A1CE-268F-FB3D-1BE1-917BB3028403}"/>
              </a:ext>
            </a:extLst>
          </p:cNvPr>
          <p:cNvSpPr txBox="1">
            <a:spLocks/>
          </p:cNvSpPr>
          <p:nvPr/>
        </p:nvSpPr>
        <p:spPr>
          <a:xfrm>
            <a:off x="361951" y="2158959"/>
            <a:ext cx="4238624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0" i="0">
                <a:solidFill>
                  <a:srgbClr val="114453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Industries across the spectrum have incorporated PFAS into products or manufacturing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Industrial compliance and product liability issues are pervasive</a:t>
            </a:r>
          </a:p>
          <a:p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Environment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pic>
        <p:nvPicPr>
          <p:cNvPr id="2" name="Picture 2" descr="Image result for pfas in biosolids&quot;">
            <a:extLst>
              <a:ext uri="{FF2B5EF4-FFF2-40B4-BE49-F238E27FC236}">
                <a16:creationId xmlns:a16="http://schemas.microsoft.com/office/drawing/2014/main" id="{BEABD406-3A84-0A7A-B9FD-7805893B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88" y="1646150"/>
            <a:ext cx="7686179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1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Proposition 65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PFAS Consumer Class Actions</a:t>
            </a: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0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Proposition 65 Overview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5C4C38-3E67-0408-0473-DE6D76E2BEAB}"/>
              </a:ext>
            </a:extLst>
          </p:cNvPr>
          <p:cNvSpPr/>
          <p:nvPr/>
        </p:nvSpPr>
        <p:spPr>
          <a:xfrm>
            <a:off x="3845429" y="2420776"/>
            <a:ext cx="79438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Approved by voters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Primary objective to inform public about exposure to chemicals deemed to cause cancer or reproductive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Prohibits discharging listed chemicals into drinking water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Prior to exposing individuals, clear &amp; reasonable warnings must be given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A3C12-0F53-001B-FF8D-F57C0D94F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77" y="2337609"/>
            <a:ext cx="2663016" cy="26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05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8401B-53E3-2238-469D-15417BD8DEA4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Proposition 65 Overview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To Whom Does It Apply?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6EAB5-BC88-966F-8910-C9763D526ECE}"/>
              </a:ext>
            </a:extLst>
          </p:cNvPr>
          <p:cNvSpPr/>
          <p:nvPr/>
        </p:nvSpPr>
        <p:spPr>
          <a:xfrm>
            <a:off x="4637155" y="2508587"/>
            <a:ext cx="670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Businesses with 10 or more employees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That expose individuals to listed chemicals at miniscule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Exposures can occur from: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Use of consumer products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Environmental discharges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Occupational exposures</a:t>
            </a:r>
          </a:p>
        </p:txBody>
      </p:sp>
      <p:pic>
        <p:nvPicPr>
          <p:cNvPr id="9" name="Picture 8" descr="SVG &gt; pollution bacteria caution poison - Free SVG Image &amp; Icon. | SVG Silh">
            <a:extLst>
              <a:ext uri="{FF2B5EF4-FFF2-40B4-BE49-F238E27FC236}">
                <a16:creationId xmlns:a16="http://schemas.microsoft.com/office/drawing/2014/main" id="{1AD9AFF3-91C4-4151-F433-FE921D695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5" y="2191709"/>
            <a:ext cx="3518170" cy="33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FB80B3-B144-38F2-33F6-005C57157B49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Proposition 65 Overview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Who Enforces  The Law?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8598F473-A823-C688-B763-AC802656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947" y="2634406"/>
            <a:ext cx="3693818" cy="25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F933EF-4B51-FCA2-9964-C847D107FE19}"/>
              </a:ext>
            </a:extLst>
          </p:cNvPr>
          <p:cNvSpPr/>
          <p:nvPr/>
        </p:nvSpPr>
        <p:spPr>
          <a:xfrm>
            <a:off x="4581525" y="2503944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Public Prosecutors: California Attorney General/County District Attorney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Any person, after issuing a 60-day notice, when no public prosecutor has commenced and is diligently pursuing an action</a:t>
            </a:r>
          </a:p>
        </p:txBody>
      </p:sp>
    </p:spTree>
    <p:extLst>
      <p:ext uri="{BB962C8B-B14F-4D97-AF65-F5344CB8AC3E}">
        <p14:creationId xmlns:p14="http://schemas.microsoft.com/office/powerpoint/2010/main" val="100557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2A2AA-0C69-1948-4985-61BE5E85EF97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Proposition 65 Overview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What Penalties Can Be Assessed?</a:t>
            </a:r>
            <a:endParaRPr lang="en-US" sz="4000" b="1" i="1" kern="1200" dirty="0">
              <a:solidFill>
                <a:srgbClr val="FFFFFF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482769B-C389-0182-EF68-775C92B2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672569"/>
            <a:ext cx="2688828" cy="24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B23E31-D874-0745-FCBB-7E08B192888D}"/>
              </a:ext>
            </a:extLst>
          </p:cNvPr>
          <p:cNvSpPr/>
          <p:nvPr/>
        </p:nvSpPr>
        <p:spPr>
          <a:xfrm>
            <a:off x="4275055" y="2759153"/>
            <a:ext cx="7110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Civil penalties of up to $2,500 per exposure per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Injunctions</a:t>
            </a:r>
          </a:p>
        </p:txBody>
      </p:sp>
    </p:spTree>
    <p:extLst>
      <p:ext uri="{BB962C8B-B14F-4D97-AF65-F5344CB8AC3E}">
        <p14:creationId xmlns:p14="http://schemas.microsoft.com/office/powerpoint/2010/main" val="253383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C9FC1-C999-39FE-CC0A-118C72B79D50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Proposition 65 and PFAS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86BB1-E0C8-E925-75CE-07DF22FAD5CA}"/>
              </a:ext>
            </a:extLst>
          </p:cNvPr>
          <p:cNvSpPr txBox="1"/>
          <p:nvPr/>
        </p:nvSpPr>
        <p:spPr>
          <a:xfrm>
            <a:off x="4772024" y="1780892"/>
            <a:ext cx="66865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2017: PFOA and PFOS were identified by the State as reproductive toxins and added to the Prop 65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2021: PFOS identified by the State as carcinogen.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2021: </a:t>
            </a:r>
            <a:r>
              <a:rPr lang="en-US" sz="2400" dirty="0" err="1">
                <a:latin typeface="+mn-lt"/>
              </a:rPr>
              <a:t>Perfluorononanoic</a:t>
            </a:r>
            <a:r>
              <a:rPr lang="en-US" sz="2400" dirty="0">
                <a:latin typeface="+mn-lt"/>
              </a:rPr>
              <a:t> acid (PFNA) and its salts identified by the State as reproductive toxin and added to the Prop 65 List.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2022: PFOA identified by the State as carcinogen.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2023: The State is also considering listing other PFAS: </a:t>
            </a:r>
            <a:r>
              <a:rPr lang="en-US" sz="2400" dirty="0" err="1">
                <a:latin typeface="+mn-lt"/>
              </a:rPr>
              <a:t>PFHxS</a:t>
            </a:r>
            <a:r>
              <a:rPr lang="en-US" sz="2400" dirty="0">
                <a:latin typeface="+mn-lt"/>
              </a:rPr>
              <a:t> and PFDA.</a:t>
            </a:r>
          </a:p>
          <a:p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A5323-513E-EB97-FDFC-6A470D78E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0" y="2542687"/>
            <a:ext cx="4257675" cy="2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EBE4C-B976-F8D7-F206-0441296B694B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Proposition 65 and PFAS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AE3D1-7671-AAD9-B09C-0D758165AD96}"/>
              </a:ext>
            </a:extLst>
          </p:cNvPr>
          <p:cNvSpPr txBox="1"/>
          <p:nvPr/>
        </p:nvSpPr>
        <p:spPr>
          <a:xfrm>
            <a:off x="638175" y="1714319"/>
            <a:ext cx="6429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Products targeted thus far: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Outerwear clothing and rain jackets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Baby bibs/crib mattress pads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Bath pillows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Duffel bags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Umbrellas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Shower liners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Tablecloths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Paper straws</a:t>
            </a:r>
          </a:p>
          <a:p>
            <a:endParaRPr lang="en-US" sz="28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EF913-DA35-7ED8-02CF-67B5D1914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159" y="2141084"/>
            <a:ext cx="2259232" cy="2281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526E5-9DE9-F179-FA62-3A9307478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1" y="3677647"/>
            <a:ext cx="2849496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0AFC3-6663-8991-BB1F-96F5908D808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Proposition 65 and PFAS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85BCA-2DAB-28CA-8126-2FC1D3746052}"/>
              </a:ext>
            </a:extLst>
          </p:cNvPr>
          <p:cNvSpPr txBox="1"/>
          <p:nvPr/>
        </p:nvSpPr>
        <p:spPr>
          <a:xfrm>
            <a:off x="580764" y="1884402"/>
            <a:ext cx="106867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Top Tips for Companies to Help Protect Against Proposition 65 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sz="2800" dirty="0">
                <a:latin typeface="+mn-lt"/>
              </a:rPr>
              <a:t>            1.         Establish a Compliance Policy</a:t>
            </a:r>
          </a:p>
          <a:p>
            <a:r>
              <a:rPr lang="en-US" sz="2800" dirty="0">
                <a:latin typeface="+mn-lt"/>
              </a:rPr>
              <a:t>            2.         Identification of Suspect Products</a:t>
            </a:r>
          </a:p>
          <a:p>
            <a:r>
              <a:rPr lang="en-US" sz="2800" dirty="0">
                <a:latin typeface="+mn-lt"/>
              </a:rPr>
              <a:t>            3.         Communication with Supply Chain Partners</a:t>
            </a:r>
          </a:p>
          <a:p>
            <a:r>
              <a:rPr lang="en-US" sz="2800" dirty="0">
                <a:latin typeface="+mn-lt"/>
              </a:rPr>
              <a:t>            4.         Indemnity/Hold Harmless Agreements</a:t>
            </a:r>
          </a:p>
          <a:p>
            <a:r>
              <a:rPr lang="en-US" sz="2800" dirty="0">
                <a:latin typeface="+mn-lt"/>
              </a:rPr>
              <a:t>            5.         Product Testing</a:t>
            </a:r>
          </a:p>
          <a:p>
            <a:r>
              <a:rPr lang="en-US" sz="2800" dirty="0">
                <a:latin typeface="+mn-lt"/>
              </a:rPr>
              <a:t>            6.         Proper Warnings</a:t>
            </a:r>
          </a:p>
          <a:p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86DD7-616A-D9CF-3A73-A84A9A5B9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74" y="4668767"/>
            <a:ext cx="21526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8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927CF-3A8A-EDA2-F86F-5F84E89D1F75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E9E5-8E16-E3D3-3E6A-62446A8F5066}"/>
              </a:ext>
            </a:extLst>
          </p:cNvPr>
          <p:cNvSpPr txBox="1">
            <a:spLocks/>
          </p:cNvSpPr>
          <p:nvPr/>
        </p:nvSpPr>
        <p:spPr>
          <a:xfrm>
            <a:off x="973395" y="2003768"/>
            <a:ext cx="10294156" cy="399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Introduction of presenters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Overview of PFAS chemistry, uses, and health concerns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PFAS consumer class actions and Prop 65 litigation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Regulatory developments’ effect on PFAS class actions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Overall trends in PFAS litigation 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  <a:p>
            <a:pPr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9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F76D37-0753-0253-C5C9-96D97B3934EB}"/>
              </a:ext>
            </a:extLst>
          </p:cNvPr>
          <p:cNvSpPr txBox="1">
            <a:spLocks/>
          </p:cNvSpPr>
          <p:nvPr/>
        </p:nvSpPr>
        <p:spPr>
          <a:xfrm>
            <a:off x="550606" y="294538"/>
            <a:ext cx="11297265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Class Actions Focused on Consumer Products and PFAS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6C4266-520B-10C2-DF37-B390D4348502}"/>
              </a:ext>
            </a:extLst>
          </p:cNvPr>
          <p:cNvSpPr/>
          <p:nvPr/>
        </p:nvSpPr>
        <p:spPr>
          <a:xfrm>
            <a:off x="800100" y="2671286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600" dirty="0">
                <a:latin typeface="+mn-lt"/>
              </a:rPr>
              <a:t>Common Claims</a:t>
            </a:r>
          </a:p>
          <a:p>
            <a:endParaRPr lang="en-US" sz="26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California Legal Remedies Act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Unfair Competition Laws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Breach of Express Warranty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Unjust Enrichment</a:t>
            </a:r>
          </a:p>
        </p:txBody>
      </p:sp>
      <p:pic>
        <p:nvPicPr>
          <p:cNvPr id="6" name="Picture 5" descr="Class Action - Free of Charge Creative Commons Green Highway sign image">
            <a:extLst>
              <a:ext uri="{FF2B5EF4-FFF2-40B4-BE49-F238E27FC236}">
                <a16:creationId xmlns:a16="http://schemas.microsoft.com/office/drawing/2014/main" id="{E45528BF-1421-8951-A7B5-1B6F85798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82" y="2531893"/>
            <a:ext cx="415766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030EED-E492-F77D-DFD0-37D6A4B7D1A4}"/>
              </a:ext>
            </a:extLst>
          </p:cNvPr>
          <p:cNvSpPr/>
          <p:nvPr/>
        </p:nvSpPr>
        <p:spPr>
          <a:xfrm>
            <a:off x="3951206" y="2269017"/>
            <a:ext cx="8077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+mn-lt"/>
              </a:rPr>
              <a:t>Products of Focus</a:t>
            </a:r>
          </a:p>
          <a:p>
            <a:endParaRPr lang="en-US" sz="26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Food Products – most 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Other Products: Dental Floss, Cosmetics, Food Containers, Underwear, and Outdoor Water-Resistant Clothing </a:t>
            </a:r>
          </a:p>
        </p:txBody>
      </p:sp>
      <p:pic>
        <p:nvPicPr>
          <p:cNvPr id="6" name="Picture 5" descr="Progressive Charlestown: Chemical bombshell">
            <a:extLst>
              <a:ext uri="{FF2B5EF4-FFF2-40B4-BE49-F238E27FC236}">
                <a16:creationId xmlns:a16="http://schemas.microsoft.com/office/drawing/2014/main" id="{D286AFF9-27EA-15A2-4AA6-A023BF6F9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5" y="2167049"/>
            <a:ext cx="3194581" cy="30970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C4AE5B-1AA9-EDF1-C109-774C79C24DE3}"/>
              </a:ext>
            </a:extLst>
          </p:cNvPr>
          <p:cNvSpPr txBox="1">
            <a:spLocks/>
          </p:cNvSpPr>
          <p:nvPr/>
        </p:nvSpPr>
        <p:spPr>
          <a:xfrm>
            <a:off x="550606" y="294538"/>
            <a:ext cx="11297265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Class Actions Focused on Consumer Products and PFAS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061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1910E1-568F-CA00-78FB-F4A072B31B3D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dirty="0">
                <a:solidFill>
                  <a:srgbClr val="FFFFFF"/>
                </a:solidFill>
              </a:rPr>
              <a:t>Class Actions for Foods with PFAS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27E5B6-8E67-3BE1-17AC-23533D96E477}"/>
              </a:ext>
            </a:extLst>
          </p:cNvPr>
          <p:cNvSpPr/>
          <p:nvPr/>
        </p:nvSpPr>
        <p:spPr>
          <a:xfrm>
            <a:off x="3498441" y="1885279"/>
            <a:ext cx="84084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Targeting food products that advertise such qualities as “Pure,” “All Natural,” “Healthy”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</a:rPr>
              <a:t>Vegetables, juices, honey, dairy, eggs, bottled and tap water</a:t>
            </a:r>
          </a:p>
        </p:txBody>
      </p:sp>
      <p:pic>
        <p:nvPicPr>
          <p:cNvPr id="6" name="Picture 5" descr="honey jar — The People Equation">
            <a:extLst>
              <a:ext uri="{FF2B5EF4-FFF2-40B4-BE49-F238E27FC236}">
                <a16:creationId xmlns:a16="http://schemas.microsoft.com/office/drawing/2014/main" id="{D4EE6329-3E9F-1833-4197-DB71FF29A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6" y="2486438"/>
            <a:ext cx="2895600" cy="2040082"/>
          </a:xfrm>
          <a:prstGeom prst="rect">
            <a:avLst/>
          </a:prstGeom>
        </p:spPr>
      </p:pic>
      <p:pic>
        <p:nvPicPr>
          <p:cNvPr id="7" name="Picture 6" descr="Cómo combinar los alimentos de forma adecuada - Salud Estratégica">
            <a:extLst>
              <a:ext uri="{FF2B5EF4-FFF2-40B4-BE49-F238E27FC236}">
                <a16:creationId xmlns:a16="http://schemas.microsoft.com/office/drawing/2014/main" id="{DC1916CA-947B-626F-E572-D67BFF4E9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4" y="4257109"/>
            <a:ext cx="2857500" cy="2009775"/>
          </a:xfrm>
          <a:prstGeom prst="rect">
            <a:avLst/>
          </a:prstGeom>
        </p:spPr>
      </p:pic>
      <p:pic>
        <p:nvPicPr>
          <p:cNvPr id="9" name="Picture 8" descr="THE VIEW FROM FEZ: Water Purity in Fez Put To the Test">
            <a:extLst>
              <a:ext uri="{FF2B5EF4-FFF2-40B4-BE49-F238E27FC236}">
                <a16:creationId xmlns:a16="http://schemas.microsoft.com/office/drawing/2014/main" id="{682B26B2-05E5-F44C-D189-EAB80E35E2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67" y="4050563"/>
            <a:ext cx="3010281" cy="21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1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and Federal Regulation of PFAS</a:t>
            </a: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89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5A96E3-7BE0-7764-24B5-EBA51598EE90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Consumer Products ‒ State Approaches Differ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Red arrow deviating from a line of white arrows">
            <a:extLst>
              <a:ext uri="{FF2B5EF4-FFF2-40B4-BE49-F238E27FC236}">
                <a16:creationId xmlns:a16="http://schemas.microsoft.com/office/drawing/2014/main" id="{25A9CFA0-6741-D3CF-AC02-1C13D9C1AB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/>
          <a:stretch/>
        </p:blipFill>
        <p:spPr>
          <a:xfrm>
            <a:off x="6428165" y="2213331"/>
            <a:ext cx="5426438" cy="318452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68BEAD0-95FB-8B6D-EDAD-EC9AEF40A3C4}"/>
              </a:ext>
            </a:extLst>
          </p:cNvPr>
          <p:cNvSpPr txBox="1">
            <a:spLocks/>
          </p:cNvSpPr>
          <p:nvPr/>
        </p:nvSpPr>
        <p:spPr>
          <a:xfrm>
            <a:off x="445988" y="2036996"/>
            <a:ext cx="5644781" cy="3812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Warning labels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E.g., California’s Prop 65</a:t>
            </a:r>
          </a:p>
          <a:p>
            <a:pPr lvl="1" algn="l" fontAlgn="auto">
              <a:spcAft>
                <a:spcPts val="0"/>
              </a:spcAft>
            </a:pPr>
            <a:endParaRPr lang="en-US" dirty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Targeted Bans on PFAS content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Food packaging, juvenile products, cosmetics</a:t>
            </a:r>
          </a:p>
          <a:p>
            <a:pPr lvl="1" algn="l" fontAlgn="auto">
              <a:spcAft>
                <a:spcPts val="0"/>
              </a:spcAft>
            </a:pPr>
            <a:endParaRPr lang="en-US" dirty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Maine ‒ All products by 2030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As of 2023, manufacturers selling products in Maine must report identity and quantity of each PFAS intentionally added to products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499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6C534-A513-5C11-0B0E-5C29979F0C44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Law Patchwork Challenges Supply Chain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EDF1B-E731-26DB-62E9-480B3257B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0" y="1891970"/>
            <a:ext cx="5365327" cy="39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B056362-7EAA-1F30-2231-1227D559F393}"/>
              </a:ext>
            </a:extLst>
          </p:cNvPr>
          <p:cNvSpPr txBox="1">
            <a:spLocks/>
          </p:cNvSpPr>
          <p:nvPr/>
        </p:nvSpPr>
        <p:spPr>
          <a:xfrm>
            <a:off x="6001966" y="1881997"/>
            <a:ext cx="5730684" cy="477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Lack of knowledge about use/presence of PFAS in supplier materials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PFAS content in consumer products may violate one state’s laws but not others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Struggle to ensure products introduced into commerce will stay out of restricted states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Some products will be easy targets for class actions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Failure to keep up with reg changes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Insufficient labels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Inadequate testing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Missing paperwork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Wrong destination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975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F5CF7-A588-9506-30E0-E1A14A6C2963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Federal EPA Pushes to Remove PFAS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63FC9-84A8-8CB8-55DA-EA234CE55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999" y="1801485"/>
            <a:ext cx="3167978" cy="42122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C608158-A488-6D5E-3D42-F85ED03C45CD}"/>
              </a:ext>
            </a:extLst>
          </p:cNvPr>
          <p:cNvSpPr txBox="1">
            <a:spLocks/>
          </p:cNvSpPr>
          <p:nvPr/>
        </p:nvSpPr>
        <p:spPr>
          <a:xfrm>
            <a:off x="459350" y="1758870"/>
            <a:ext cx="7664080" cy="447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Asserting PFAS create risks to public health, environment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Enforceable drinking water limits to replace unenforceable health advisories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Declaring PFOA, PFOS probable carcinogens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Goal is zero, feasible limit is 4 parts per trillion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Proposed Superfund liability for environmental discharges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Moving to ban import, manufacture, use of PFAS in commercial products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Coming Soon: PFAS permit limits in solid waste, wastewater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91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67F4-FC31-E1F5-3937-226E66809CF5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 Term Impacts, Long Term Trends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2023CE-E587-1A3E-B6E7-B837D93A8E3C}"/>
              </a:ext>
            </a:extLst>
          </p:cNvPr>
          <p:cNvGrpSpPr/>
          <p:nvPr/>
        </p:nvGrpSpPr>
        <p:grpSpPr>
          <a:xfrm>
            <a:off x="3793907" y="1885278"/>
            <a:ext cx="8203538" cy="4128477"/>
            <a:chOff x="3793907" y="1885278"/>
            <a:chExt cx="8203538" cy="4128477"/>
          </a:xfrm>
        </p:grpSpPr>
        <p:pic>
          <p:nvPicPr>
            <p:cNvPr id="6" name="Picture 5" descr="Aisle for toiletries and hygiene items">
              <a:extLst>
                <a:ext uri="{FF2B5EF4-FFF2-40B4-BE49-F238E27FC236}">
                  <a16:creationId xmlns:a16="http://schemas.microsoft.com/office/drawing/2014/main" id="{082D31B1-BCD1-7515-5A8F-3430CCD0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908" y="1891970"/>
              <a:ext cx="8203537" cy="410040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A6F491C-7506-9DC9-DF8A-14863CBD8D22}"/>
                </a:ext>
              </a:extLst>
            </p:cNvPr>
            <p:cNvSpPr/>
            <p:nvPr/>
          </p:nvSpPr>
          <p:spPr>
            <a:xfrm>
              <a:off x="3793907" y="1885278"/>
              <a:ext cx="8203537" cy="412847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2000">
                  <a:srgbClr val="FFFF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4FA9BE6-F6B8-6947-A7AE-534894C81EE9}"/>
              </a:ext>
            </a:extLst>
          </p:cNvPr>
          <p:cNvSpPr txBox="1">
            <a:spLocks/>
          </p:cNvSpPr>
          <p:nvPr/>
        </p:nvSpPr>
        <p:spPr>
          <a:xfrm>
            <a:off x="459350" y="2084650"/>
            <a:ext cx="7664080" cy="3715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Driving out PFAS will drive up costs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Few alternatives currently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Replacements must be researched</a:t>
            </a:r>
          </a:p>
          <a:p>
            <a:pPr marL="800100" lvl="1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Removing existing PFAS will be costly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Initially, consumer goods may become scarce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Expect spike in class actions for consumer goods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Legal challenges will taper off as supply chains exclude PFAS 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Long term challenge: cleaning up PFAS contamination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70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F1AD82-3401-42AF-CBD4-3E9351441C51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Bans on PFAS in Products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AD182E92-D200-3F00-96F6-6A984EBE1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38818"/>
              </p:ext>
            </p:extLst>
          </p:nvPr>
        </p:nvGraphicFramePr>
        <p:xfrm>
          <a:off x="609598" y="1895027"/>
          <a:ext cx="109728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8616">
                  <a:extLst>
                    <a:ext uri="{9D8B030D-6E8A-4147-A177-3AD203B41FA5}">
                      <a16:colId xmlns:a16="http://schemas.microsoft.com/office/drawing/2014/main" val="692517574"/>
                    </a:ext>
                  </a:extLst>
                </a:gridCol>
                <a:gridCol w="3512865">
                  <a:extLst>
                    <a:ext uri="{9D8B030D-6E8A-4147-A177-3AD203B41FA5}">
                      <a16:colId xmlns:a16="http://schemas.microsoft.com/office/drawing/2014/main" val="4230621514"/>
                    </a:ext>
                  </a:extLst>
                </a:gridCol>
                <a:gridCol w="4441319">
                  <a:extLst>
                    <a:ext uri="{9D8B030D-6E8A-4147-A177-3AD203B41FA5}">
                      <a16:colId xmlns:a16="http://schemas.microsoft.com/office/drawing/2014/main" val="1948441807"/>
                    </a:ext>
                  </a:extLst>
                </a:gridCol>
              </a:tblGrid>
              <a:tr h="33273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State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Products Regulated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Compliance Date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57641"/>
                  </a:ext>
                </a:extLst>
              </a:tr>
              <a:tr h="249550">
                <a:tc rowSpan="4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California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Food packaging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27464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Juvenile products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July 1, 2023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39120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Cosmetics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37040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Textile articles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06499"/>
                  </a:ext>
                </a:extLst>
              </a:tr>
              <a:tr h="249550">
                <a:tc rowSpan="10"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Colorado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Juvenile products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30901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Carpets and rugs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148339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Oil and gas products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08187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Fabric treatments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57922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Food packaging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570921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Indoor upholstered furniture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66072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Cosmetics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49025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Indoor textile furnishings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2025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07370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Outdoor upholstered furniture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16507"/>
                  </a:ext>
                </a:extLst>
              </a:tr>
              <a:tr h="249550">
                <a:tc vMerge="1">
                  <a:txBody>
                    <a:bodyPr/>
                    <a:lstStyle/>
                    <a:p>
                      <a:endParaRPr lang="en-US" sz="11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Outdoor textile furnishings 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January 1, 2027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951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386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4DC75-3456-42CC-3929-C908AD5DD6D7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Bans on PFAS in Products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B438766-2DE4-E9FA-2771-CB7A8DAA0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581915"/>
              </p:ext>
            </p:extLst>
          </p:nvPr>
        </p:nvGraphicFramePr>
        <p:xfrm>
          <a:off x="609598" y="1891970"/>
          <a:ext cx="10972800" cy="370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415">
                  <a:extLst>
                    <a:ext uri="{9D8B030D-6E8A-4147-A177-3AD203B41FA5}">
                      <a16:colId xmlns:a16="http://schemas.microsoft.com/office/drawing/2014/main" val="692517574"/>
                    </a:ext>
                  </a:extLst>
                </a:gridCol>
                <a:gridCol w="3580525">
                  <a:extLst>
                    <a:ext uri="{9D8B030D-6E8A-4147-A177-3AD203B41FA5}">
                      <a16:colId xmlns:a16="http://schemas.microsoft.com/office/drawing/2014/main" val="4230621514"/>
                    </a:ext>
                  </a:extLst>
                </a:gridCol>
                <a:gridCol w="4526860">
                  <a:extLst>
                    <a:ext uri="{9D8B030D-6E8A-4147-A177-3AD203B41FA5}">
                      <a16:colId xmlns:a16="http://schemas.microsoft.com/office/drawing/2014/main" val="1948441807"/>
                    </a:ext>
                  </a:extLst>
                </a:gridCol>
              </a:tblGrid>
              <a:tr h="39428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State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Products Regulated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Compliance Date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57641"/>
                  </a:ext>
                </a:extLst>
              </a:tr>
              <a:tr h="591423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+mn-lt"/>
                        </a:rPr>
                        <a:t>Connecticut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Food packaging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As soon as feasible but no later than December 31, 2023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433563"/>
                  </a:ext>
                </a:extLst>
              </a:tr>
              <a:tr h="354051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Hawaii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Food packaging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July 1,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27464"/>
                  </a:ext>
                </a:extLst>
              </a:tr>
              <a:tr h="591423">
                <a:tc rowSpan="3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Maine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Carpets, rugs and fabric treatments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39120"/>
                  </a:ext>
                </a:extLst>
              </a:tr>
              <a:tr h="354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All products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437040"/>
                  </a:ext>
                </a:extLst>
              </a:tr>
              <a:tr h="354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Pesticides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2030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06499"/>
                  </a:ext>
                </a:extLst>
              </a:tr>
              <a:tr h="354051">
                <a:tc rowSpan="3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Maryland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Food packaging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1167"/>
                  </a:ext>
                </a:extLst>
              </a:tr>
              <a:tr h="354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Rugs and carpets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964703"/>
                  </a:ext>
                </a:extLst>
              </a:tr>
              <a:tr h="3540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Cosmetics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95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7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927CF-3A8A-EDA2-F86F-5F84E89D1F75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Presenters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FE9E5-8E16-E3D3-3E6A-62446A8F5066}"/>
              </a:ext>
            </a:extLst>
          </p:cNvPr>
          <p:cNvSpPr txBox="1">
            <a:spLocks/>
          </p:cNvSpPr>
          <p:nvPr/>
        </p:nvSpPr>
        <p:spPr>
          <a:xfrm>
            <a:off x="4018911" y="2019092"/>
            <a:ext cx="7661680" cy="399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Thomas R. Waskom, </a:t>
            </a:r>
            <a:r>
              <a:rPr lang="en-US" i="1" dirty="0"/>
              <a:t>Co-Head of the Product Liability and Mass Tort Group</a:t>
            </a:r>
            <a:r>
              <a:rPr lang="en-US" dirty="0"/>
              <a:t>, Hunton Andrews Kurth LLP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Brian M. Ledger, </a:t>
            </a:r>
            <a:r>
              <a:rPr lang="en-US" i="1" dirty="0"/>
              <a:t>Partner and Co-Chair of the Environmental Practice Group</a:t>
            </a:r>
            <a:r>
              <a:rPr lang="en-US" dirty="0"/>
              <a:t>, Gordon Rees Scully </a:t>
            </a:r>
            <a:r>
              <a:rPr lang="en-US" dirty="0" err="1"/>
              <a:t>Mansukhani</a:t>
            </a:r>
            <a:r>
              <a:rPr lang="en-US" dirty="0"/>
              <a:t>, LLP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Paul T. Nyffeler, PhD, </a:t>
            </a:r>
            <a:r>
              <a:rPr lang="en-US" i="1" dirty="0"/>
              <a:t>Senior Attorney</a:t>
            </a:r>
            <a:r>
              <a:rPr lang="en-US" dirty="0"/>
              <a:t>, Hunton Andrews Kurth LLP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Jack Bisceglia, </a:t>
            </a:r>
            <a:r>
              <a:rPr lang="en-US" i="1" dirty="0"/>
              <a:t>Associate</a:t>
            </a:r>
            <a:r>
              <a:rPr lang="en-US" dirty="0"/>
              <a:t>, Hunton Andrews Kurth LLP</a:t>
            </a:r>
          </a:p>
          <a:p>
            <a:pPr marL="342900" indent="-2286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34" name="Picture 10" descr="Brian M. Ledger Photo">
            <a:extLst>
              <a:ext uri="{FF2B5EF4-FFF2-40B4-BE49-F238E27FC236}">
                <a16:creationId xmlns:a16="http://schemas.microsoft.com/office/drawing/2014/main" id="{D1D6A56F-BD59-318B-CB39-E65DCE1B4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92" y="2119090"/>
            <a:ext cx="1291190" cy="17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omas Waskom">
            <a:extLst>
              <a:ext uri="{FF2B5EF4-FFF2-40B4-BE49-F238E27FC236}">
                <a16:creationId xmlns:a16="http://schemas.microsoft.com/office/drawing/2014/main" id="{A4A480AE-FDFF-E0F8-A923-FAEC1506F4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 t="5891" r="33348" b="30423"/>
          <a:stretch/>
        </p:blipFill>
        <p:spPr bwMode="auto">
          <a:xfrm>
            <a:off x="511409" y="2119090"/>
            <a:ext cx="1424305" cy="1751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Jack Bisceglia">
            <a:extLst>
              <a:ext uri="{FF2B5EF4-FFF2-40B4-BE49-F238E27FC236}">
                <a16:creationId xmlns:a16="http://schemas.microsoft.com/office/drawing/2014/main" id="{DCD7B381-8A07-CA99-3A08-CDAFB355CD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2" t="3551" r="30530" b="18342"/>
          <a:stretch/>
        </p:blipFill>
        <p:spPr bwMode="auto">
          <a:xfrm>
            <a:off x="2245791" y="4029151"/>
            <a:ext cx="1313815" cy="1761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Paul Nyffeler">
            <a:extLst>
              <a:ext uri="{FF2B5EF4-FFF2-40B4-BE49-F238E27FC236}">
                <a16:creationId xmlns:a16="http://schemas.microsoft.com/office/drawing/2014/main" id="{7CEFFCBB-12E5-63C8-C7E2-88FAC36554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6" t="4327" r="32925" b="34616"/>
          <a:stretch/>
        </p:blipFill>
        <p:spPr bwMode="auto">
          <a:xfrm>
            <a:off x="459350" y="4016424"/>
            <a:ext cx="1457325" cy="1764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225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7D0F9F-4974-B3E0-A345-D12265273D3B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State Bans on PFAS in Products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1BA6CBC-C546-43AB-51F3-8B587002E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212170"/>
              </p:ext>
            </p:extLst>
          </p:nvPr>
        </p:nvGraphicFramePr>
        <p:xfrm>
          <a:off x="609598" y="1891970"/>
          <a:ext cx="10972800" cy="3933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415">
                  <a:extLst>
                    <a:ext uri="{9D8B030D-6E8A-4147-A177-3AD203B41FA5}">
                      <a16:colId xmlns:a16="http://schemas.microsoft.com/office/drawing/2014/main" val="692517574"/>
                    </a:ext>
                  </a:extLst>
                </a:gridCol>
                <a:gridCol w="3580525">
                  <a:extLst>
                    <a:ext uri="{9D8B030D-6E8A-4147-A177-3AD203B41FA5}">
                      <a16:colId xmlns:a16="http://schemas.microsoft.com/office/drawing/2014/main" val="4230621514"/>
                    </a:ext>
                  </a:extLst>
                </a:gridCol>
                <a:gridCol w="4526860">
                  <a:extLst>
                    <a:ext uri="{9D8B030D-6E8A-4147-A177-3AD203B41FA5}">
                      <a16:colId xmlns:a16="http://schemas.microsoft.com/office/drawing/2014/main" val="1948441807"/>
                    </a:ext>
                  </a:extLst>
                </a:gridCol>
              </a:tblGrid>
              <a:tr h="46742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State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Products Regulated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Compliance Date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257641"/>
                  </a:ext>
                </a:extLst>
              </a:tr>
              <a:tr h="35840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Minnesota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Food packaging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33219"/>
                  </a:ext>
                </a:extLst>
              </a:tr>
              <a:tr h="358407">
                <a:tc rowSpan="2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New York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Food packaging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December 31, 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141731"/>
                  </a:ext>
                </a:extLst>
              </a:tr>
              <a:tr h="358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Apparel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December 31,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33941"/>
                  </a:ext>
                </a:extLst>
              </a:tr>
              <a:tr h="35840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Rhode Island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Food packaging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January 1,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091357"/>
                  </a:ext>
                </a:extLst>
              </a:tr>
              <a:tr h="358407">
                <a:tc rowSpan="4"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Vermont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Rugs, carpets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July 1,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52725"/>
                  </a:ext>
                </a:extLst>
              </a:tr>
              <a:tr h="358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Food packaging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July 1,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021557"/>
                  </a:ext>
                </a:extLst>
              </a:tr>
              <a:tr h="358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Ski wax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July 1,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93302"/>
                  </a:ext>
                </a:extLst>
              </a:tr>
              <a:tr h="598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Aftermarket stain and water-resistant treatments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July 1, 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81672"/>
                  </a:ext>
                </a:extLst>
              </a:tr>
              <a:tr h="358407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Washington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Food packaging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February 2023 and May 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1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936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Trends in PFAS Litigation </a:t>
            </a: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2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PFAS Litigation Trends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CBC5A2B-19DE-30DF-B2BD-B0CC315E5DE8}"/>
              </a:ext>
            </a:extLst>
          </p:cNvPr>
          <p:cNvSpPr txBox="1">
            <a:spLocks/>
          </p:cNvSpPr>
          <p:nvPr/>
        </p:nvSpPr>
        <p:spPr>
          <a:xfrm>
            <a:off x="583452" y="1819336"/>
            <a:ext cx="7425492" cy="3959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Consumer Product Claims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Medical Monitoring Class Actions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Environmental Litigation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AFFF Litigation</a:t>
            </a:r>
          </a:p>
          <a:p>
            <a:pPr algn="l" fontAlgn="auto">
              <a:spcAft>
                <a:spcPts val="0"/>
              </a:spcAft>
            </a:pPr>
            <a:endParaRPr lang="en-US" sz="2800" dirty="0"/>
          </a:p>
        </p:txBody>
      </p:sp>
      <p:pic>
        <p:nvPicPr>
          <p:cNvPr id="2050" name="Picture 2" descr="Free Pictures Of Running Water, Download Free Pictures Of Running Water ...">
            <a:extLst>
              <a:ext uri="{FF2B5EF4-FFF2-40B4-BE49-F238E27FC236}">
                <a16:creationId xmlns:a16="http://schemas.microsoft.com/office/drawing/2014/main" id="{C284B8E8-EFF8-B3C7-A77A-1BD9DD0E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55" y="1699749"/>
            <a:ext cx="2959599" cy="197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F (Firefighter Foam) Lawsuit Attorney - Gerling Law">
            <a:extLst>
              <a:ext uri="{FF2B5EF4-FFF2-40B4-BE49-F238E27FC236}">
                <a16:creationId xmlns:a16="http://schemas.microsoft.com/office/drawing/2014/main" id="{8DA8A463-7D5A-6C01-5BE9-F4963762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4059676"/>
            <a:ext cx="3284437" cy="195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A00D3C-CC43-F103-82A4-A2EEB9DC4C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43" r="9215"/>
          <a:stretch/>
        </p:blipFill>
        <p:spPr>
          <a:xfrm>
            <a:off x="7854519" y="4059676"/>
            <a:ext cx="2900272" cy="195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164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Hardwick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Class Action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031BE3-6ACB-3446-0B24-F0C7D5D467B9}"/>
              </a:ext>
            </a:extLst>
          </p:cNvPr>
          <p:cNvSpPr txBox="1"/>
          <p:nvPr/>
        </p:nvSpPr>
        <p:spPr>
          <a:xfrm>
            <a:off x="4786314" y="1768104"/>
            <a:ext cx="728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l" fontAlgn="auto">
              <a:spcAft>
                <a:spcPts val="0"/>
              </a:spcAft>
            </a:pPr>
            <a:r>
              <a:rPr lang="en-US" sz="2800" b="1" dirty="0">
                <a:latin typeface="+mn-lt"/>
              </a:rPr>
              <a:t>Class Action in Southern District of Ohio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CBC5A2B-19DE-30DF-B2BD-B0CC315E5DE8}"/>
              </a:ext>
            </a:extLst>
          </p:cNvPr>
          <p:cNvSpPr txBox="1">
            <a:spLocks/>
          </p:cNvSpPr>
          <p:nvPr/>
        </p:nvSpPr>
        <p:spPr>
          <a:xfrm>
            <a:off x="5009251" y="2461997"/>
            <a:ext cx="7063688" cy="370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Filed in 2018 against PFAS manufacturers.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Plaintiff alleged detectable levels of PFAS in his blood, but no health condition.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Proposed a nationwide class, not limited to any product or exposure pathway.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Plaintiff seeks a science panel and medical monitoring for people with at least 0.05 PPT of PFOA and PFAS in blood serum.</a:t>
            </a:r>
          </a:p>
          <a:p>
            <a:pPr algn="l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2" name="Picture 4" descr="PFAS Medical Monitoring Goes To State Supreme Court - CMBG3 Law">
            <a:extLst>
              <a:ext uri="{FF2B5EF4-FFF2-40B4-BE49-F238E27FC236}">
                <a16:creationId xmlns:a16="http://schemas.microsoft.com/office/drawing/2014/main" id="{0793D999-1BD7-EF8B-94CD-1B97E023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31" y="2557356"/>
            <a:ext cx="4356089" cy="265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18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Hardwick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Class Action 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031BE3-6ACB-3446-0B24-F0C7D5D467B9}"/>
              </a:ext>
            </a:extLst>
          </p:cNvPr>
          <p:cNvSpPr txBox="1"/>
          <p:nvPr/>
        </p:nvSpPr>
        <p:spPr>
          <a:xfrm>
            <a:off x="211522" y="1729747"/>
            <a:ext cx="7286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l" fontAlgn="auto">
              <a:spcAft>
                <a:spcPts val="0"/>
              </a:spcAft>
            </a:pPr>
            <a:r>
              <a:rPr lang="en-US" sz="2800" b="1" dirty="0">
                <a:latin typeface="+mn-lt"/>
              </a:rPr>
              <a:t>Class Certification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CBC5A2B-19DE-30DF-B2BD-B0CC315E5DE8}"/>
              </a:ext>
            </a:extLst>
          </p:cNvPr>
          <p:cNvSpPr txBox="1">
            <a:spLocks/>
          </p:cNvSpPr>
          <p:nvPr/>
        </p:nvSpPr>
        <p:spPr>
          <a:xfrm>
            <a:off x="385761" y="2511713"/>
            <a:ext cx="6938146" cy="3418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District Court certified class: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914400" lvl="1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Individuals subject to the laws of Ohio” who have 0.05 ppt of PFOA and at least 0.05 ppt of any other PFAS in their blood serum.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But Court’s ruling suggested the class could be nationwide. 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Sixth Circuit granted Defendants’ request for interlocutory review, expressing skepticism of the District Court’s ruling. </a:t>
            </a:r>
          </a:p>
        </p:txBody>
      </p:sp>
      <p:pic>
        <p:nvPicPr>
          <p:cNvPr id="6146" name="Picture 2" descr="United States Map Clipart | Free download on ClipArtMag">
            <a:extLst>
              <a:ext uri="{FF2B5EF4-FFF2-40B4-BE49-F238E27FC236}">
                <a16:creationId xmlns:a16="http://schemas.microsoft.com/office/drawing/2014/main" id="{67950604-C892-C289-DB10-EFDA18B3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68" y="2519722"/>
            <a:ext cx="4256710" cy="29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40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AFFF?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877D69-7F4E-7996-52CC-FA9EFD696BD6}"/>
              </a:ext>
            </a:extLst>
          </p:cNvPr>
          <p:cNvSpPr txBox="1">
            <a:spLocks/>
          </p:cNvSpPr>
          <p:nvPr/>
        </p:nvSpPr>
        <p:spPr>
          <a:xfrm>
            <a:off x="6189628" y="2659048"/>
            <a:ext cx="5561341" cy="366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Fire suppressant used to fight flammable liquid fires 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Contains foaming agents and typically a PFAS-based </a:t>
            </a:r>
            <a:r>
              <a:rPr lang="en-US" dirty="0" err="1"/>
              <a:t>fluorosurfactant</a:t>
            </a:r>
            <a:endParaRPr lang="en-US" dirty="0"/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Commonly used at manufacturing facilities, airports, oil refineries, military bases, oil tankers, offshore platforms </a:t>
            </a:r>
          </a:p>
          <a:p>
            <a:pPr algn="l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3" name="Picture 4" descr="Determination of Aqueous Film Forming Foam (AFFF) Composition Using a ...">
            <a:extLst>
              <a:ext uri="{FF2B5EF4-FFF2-40B4-BE49-F238E27FC236}">
                <a16:creationId xmlns:a16="http://schemas.microsoft.com/office/drawing/2014/main" id="{399C9FCE-CFBC-E626-11FF-46074A78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3" y="2064414"/>
            <a:ext cx="5077558" cy="33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031BE3-6ACB-3446-0B24-F0C7D5D467B9}"/>
              </a:ext>
            </a:extLst>
          </p:cNvPr>
          <p:cNvSpPr txBox="1"/>
          <p:nvPr/>
        </p:nvSpPr>
        <p:spPr>
          <a:xfrm>
            <a:off x="6313634" y="180280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</a:pPr>
            <a:r>
              <a:rPr lang="en-US" sz="2800" b="1" dirty="0">
                <a:latin typeface="+mn-lt"/>
              </a:rPr>
              <a:t>Aqueous Film-Forming Foam </a:t>
            </a:r>
          </a:p>
        </p:txBody>
      </p:sp>
    </p:spTree>
    <p:extLst>
      <p:ext uri="{BB962C8B-B14F-4D97-AF65-F5344CB8AC3E}">
        <p14:creationId xmlns:p14="http://schemas.microsoft.com/office/powerpoint/2010/main" val="57118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AFFF MDL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6C128-1795-7B88-44D0-77F818151E24}"/>
              </a:ext>
            </a:extLst>
          </p:cNvPr>
          <p:cNvSpPr txBox="1"/>
          <p:nvPr/>
        </p:nvSpPr>
        <p:spPr>
          <a:xfrm>
            <a:off x="459351" y="2223386"/>
            <a:ext cx="69147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Over 3,300 claims and growing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United States District Court for the District of South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Allegations that AFFF contributed to contamination of local groundwater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Broad collection of individual and public and private plaintiffs</a:t>
            </a:r>
            <a:endParaRPr lang="en-US" sz="2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Defendants are PFAS manufacturers, AFFF manufacturers, equipment manufacturers, site owners, Department of Defense</a:t>
            </a:r>
            <a:endParaRPr lang="en-US" sz="20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3E0E4-C54A-F3AB-1935-15BF5533F9DC}"/>
              </a:ext>
            </a:extLst>
          </p:cNvPr>
          <p:cNvSpPr txBox="1"/>
          <p:nvPr/>
        </p:nvSpPr>
        <p:spPr>
          <a:xfrm>
            <a:off x="0" y="1661137"/>
            <a:ext cx="9641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latin typeface="+mn-lt"/>
              </a:rPr>
              <a:t>Aqueous Film-Forming Foam Multidistrict Litigation – MDL No. 2873</a:t>
            </a:r>
          </a:p>
        </p:txBody>
      </p:sp>
      <p:pic>
        <p:nvPicPr>
          <p:cNvPr id="3076" name="Picture 4" descr="The Chemicals in Firefighting Foam aren't the new Asbestos - Fire ...">
            <a:extLst>
              <a:ext uri="{FF2B5EF4-FFF2-40B4-BE49-F238E27FC236}">
                <a16:creationId xmlns:a16="http://schemas.microsoft.com/office/drawing/2014/main" id="{2861D7BC-A3B8-FCB5-2F46-2231CD93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44" y="2628423"/>
            <a:ext cx="4432629" cy="26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1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AFFF MDL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6C128-1795-7B88-44D0-77F818151E24}"/>
              </a:ext>
            </a:extLst>
          </p:cNvPr>
          <p:cNvSpPr txBox="1"/>
          <p:nvPr/>
        </p:nvSpPr>
        <p:spPr>
          <a:xfrm>
            <a:off x="4142782" y="1721281"/>
            <a:ext cx="80622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Public utility and water provider claims for contaminated water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Medical monitoring class actions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Property owners for diminution of property value from PFAS contamination to a public or private water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Attorney general actions seeking damages for harm to a state’s natural resources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Traditional personal injury claims seeking damages for a medical condition or other injury allegedly resulting from exposure to PFAS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03E0E4-C54A-F3AB-1935-15BF5533F9DC}"/>
              </a:ext>
            </a:extLst>
          </p:cNvPr>
          <p:cNvSpPr txBox="1"/>
          <p:nvPr/>
        </p:nvSpPr>
        <p:spPr>
          <a:xfrm>
            <a:off x="3890897" y="1731806"/>
            <a:ext cx="964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+mn-lt"/>
              </a:rPr>
              <a:t>AFFF MDL Claims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DC219E5-52F2-DC23-D885-8DE35509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5" y="2644264"/>
            <a:ext cx="3639012" cy="239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20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AFFF MDL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03E0E4-C54A-F3AB-1935-15BF5533F9DC}"/>
              </a:ext>
            </a:extLst>
          </p:cNvPr>
          <p:cNvSpPr txBox="1"/>
          <p:nvPr/>
        </p:nvSpPr>
        <p:spPr>
          <a:xfrm>
            <a:off x="345000" y="1749806"/>
            <a:ext cx="9641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i="1" dirty="0">
                <a:latin typeface="+mn-lt"/>
              </a:rPr>
              <a:t>City of Stuart v. 3M Company, et al</a:t>
            </a:r>
            <a:r>
              <a:rPr lang="en-US" sz="2400" b="1" dirty="0">
                <a:latin typeface="+mn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B6FF9-5AC1-DE9E-64B5-D282D2DAA9D5}"/>
              </a:ext>
            </a:extLst>
          </p:cNvPr>
          <p:cNvSpPr txBox="1"/>
          <p:nvPr/>
        </p:nvSpPr>
        <p:spPr>
          <a:xfrm>
            <a:off x="417388" y="2314101"/>
            <a:ext cx="70819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First bellwether trials are water provider cases. 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City of Stuart, Florida brings claims against PFAS and AFFF manufacturers for contamination of municipal drinking water. 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Contamination allegedly linked to Stuart Fire Rescue’s use of AFFF in training exercises. 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Claims for failure to warn, design defect, negligence, and private nuisance.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Trial to start </a:t>
            </a:r>
            <a:r>
              <a:rPr lang="en-US" sz="2000" b="1" u="sng" dirty="0">
                <a:latin typeface="+mn-lt"/>
              </a:rPr>
              <a:t>June 5</a:t>
            </a:r>
            <a:r>
              <a:rPr lang="en-US" sz="2000" b="1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4100" name="Picture 4" descr="Stuart Fire Department - NorthStarFirepics">
            <a:extLst>
              <a:ext uri="{FF2B5EF4-FFF2-40B4-BE49-F238E27FC236}">
                <a16:creationId xmlns:a16="http://schemas.microsoft.com/office/drawing/2014/main" id="{3410A6AA-D6A1-735D-3490-BA5645B89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83" y="2678514"/>
            <a:ext cx="4426297" cy="29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889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AFFF MDL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03E0E4-C54A-F3AB-1935-15BF5533F9DC}"/>
              </a:ext>
            </a:extLst>
          </p:cNvPr>
          <p:cNvSpPr txBox="1"/>
          <p:nvPr/>
        </p:nvSpPr>
        <p:spPr>
          <a:xfrm>
            <a:off x="459350" y="1800215"/>
            <a:ext cx="9641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i="1" dirty="0">
                <a:latin typeface="+mn-lt"/>
              </a:rPr>
              <a:t>Leach</a:t>
            </a:r>
            <a:r>
              <a:rPr lang="en-US" sz="2400" b="1" dirty="0">
                <a:latin typeface="+mn-lt"/>
              </a:rPr>
              <a:t> Claims Bellwether Cases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BE212-0A52-DDDC-C02C-2BC0E8BD5D16}"/>
              </a:ext>
            </a:extLst>
          </p:cNvPr>
          <p:cNvSpPr txBox="1"/>
          <p:nvPr/>
        </p:nvSpPr>
        <p:spPr>
          <a:xfrm>
            <a:off x="544975" y="2464663"/>
            <a:ext cx="65964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Second pool of bellwether cases allege personal injury from contaminated drinking water.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Included Injuries: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Kidney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Testicular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Ulcerative colitis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Thyroid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Potentially pregnancy-induced hypertension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5122" name="Picture 2" descr="Naval Air Station Joint Reserve Base Willow Grove (Closed) Pennsylvania">
            <a:extLst>
              <a:ext uri="{FF2B5EF4-FFF2-40B4-BE49-F238E27FC236}">
                <a16:creationId xmlns:a16="http://schemas.microsoft.com/office/drawing/2014/main" id="{72CB2E72-4D89-F2A4-FA37-E800D4F5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470" y="1704639"/>
            <a:ext cx="3379450" cy="21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C&amp;F Expert Engineers : DISASTER: the Peterson Air Force Base released ...">
            <a:extLst>
              <a:ext uri="{FF2B5EF4-FFF2-40B4-BE49-F238E27FC236}">
                <a16:creationId xmlns:a16="http://schemas.microsoft.com/office/drawing/2014/main" id="{A2BCB73C-FFC6-24B3-22F1-6E6688DA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64" y="3924650"/>
            <a:ext cx="3941462" cy="22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1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AE781-5C35-9294-F3CB-831E332BA846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PFAS?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74E0560B-FF66-67F5-E8F9-F542E66E1D76}"/>
              </a:ext>
            </a:extLst>
          </p:cNvPr>
          <p:cNvSpPr txBox="1">
            <a:spLocks/>
          </p:cNvSpPr>
          <p:nvPr/>
        </p:nvSpPr>
        <p:spPr>
          <a:xfrm>
            <a:off x="352425" y="2249501"/>
            <a:ext cx="7220247" cy="223509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Strong, stable C-F bonds</a:t>
            </a:r>
          </a:p>
          <a:p>
            <a:pPr marL="285750" indent="-285750" algn="l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Hydrophobic and lipophobic </a:t>
            </a:r>
          </a:p>
          <a:p>
            <a:pPr marL="285750" indent="-285750" algn="l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Relatively low volatility and high solubility</a:t>
            </a:r>
          </a:p>
          <a:p>
            <a:pPr marL="285750" indent="-285750" algn="l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Mobile in the environment</a:t>
            </a:r>
          </a:p>
          <a:p>
            <a:pPr marL="285750" indent="-285750" algn="l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Resistant to degradation</a:t>
            </a:r>
          </a:p>
          <a:p>
            <a:pPr marL="285750" indent="-285750" algn="l" fontAlgn="auto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natural environmental source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4B597-CA63-5836-3060-895F80ADC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152" y="1590742"/>
            <a:ext cx="4877874" cy="44529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67AB561-1640-829C-7BAF-1DD61F235A41}"/>
              </a:ext>
            </a:extLst>
          </p:cNvPr>
          <p:cNvGrpSpPr/>
          <p:nvPr/>
        </p:nvGrpSpPr>
        <p:grpSpPr>
          <a:xfrm>
            <a:off x="650091" y="4111022"/>
            <a:ext cx="6185395" cy="1932650"/>
            <a:chOff x="1156618" y="1922464"/>
            <a:chExt cx="6909847" cy="2159008"/>
          </a:xfrm>
        </p:grpSpPr>
        <p:pic>
          <p:nvPicPr>
            <p:cNvPr id="9" name="Picture 2" descr="Image result">
              <a:extLst>
                <a:ext uri="{FF2B5EF4-FFF2-40B4-BE49-F238E27FC236}">
                  <a16:creationId xmlns:a16="http://schemas.microsoft.com/office/drawing/2014/main" id="{4C25C244-352F-EBBA-67E9-33BD413298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9" b="8277"/>
            <a:stretch/>
          </p:blipFill>
          <p:spPr bwMode="auto">
            <a:xfrm>
              <a:off x="1156618" y="2053499"/>
              <a:ext cx="6909847" cy="202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51D43-267C-465B-8A82-DACF7F8A64C5}"/>
                </a:ext>
              </a:extLst>
            </p:cNvPr>
            <p:cNvSpPr/>
            <p:nvPr/>
          </p:nvSpPr>
          <p:spPr>
            <a:xfrm rot="20464474">
              <a:off x="6412571" y="1922464"/>
              <a:ext cx="1495546" cy="1639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64F988-AD1F-5DB6-83D8-8C2755E831A7}"/>
              </a:ext>
            </a:extLst>
          </p:cNvPr>
          <p:cNvSpPr txBox="1"/>
          <p:nvPr/>
        </p:nvSpPr>
        <p:spPr>
          <a:xfrm>
            <a:off x="850164" y="1649534"/>
            <a:ext cx="712181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Per- and Polyfluoroalkyl Substances</a:t>
            </a:r>
          </a:p>
        </p:txBody>
      </p:sp>
    </p:spTree>
    <p:extLst>
      <p:ext uri="{BB962C8B-B14F-4D97-AF65-F5344CB8AC3E}">
        <p14:creationId xmlns:p14="http://schemas.microsoft.com/office/powerpoint/2010/main" val="4245724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14824" y="735106"/>
            <a:ext cx="10053763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4800" b="1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D4553D-6A2A-0449-34AE-ED0E97898AA3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PFOA and PFOS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7416C-9EC5-1E39-CD6A-8EF982B84F62}"/>
              </a:ext>
            </a:extLst>
          </p:cNvPr>
          <p:cNvSpPr txBox="1"/>
          <p:nvPr/>
        </p:nvSpPr>
        <p:spPr>
          <a:xfrm>
            <a:off x="6721385" y="2965992"/>
            <a:ext cx="519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+mn-lt"/>
              </a:rPr>
              <a:t>Perfluorooctanoic acid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132FF-DAEE-2600-B7B0-7FA19A28217C}"/>
              </a:ext>
            </a:extLst>
          </p:cNvPr>
          <p:cNvSpPr txBox="1"/>
          <p:nvPr/>
        </p:nvSpPr>
        <p:spPr>
          <a:xfrm>
            <a:off x="793944" y="1710122"/>
            <a:ext cx="999012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Most researched and prevalent PFAS in the 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35B36-8A47-00C8-F583-024BEA1B1D14}"/>
              </a:ext>
            </a:extLst>
          </p:cNvPr>
          <p:cNvSpPr txBox="1"/>
          <p:nvPr/>
        </p:nvSpPr>
        <p:spPr>
          <a:xfrm>
            <a:off x="6721385" y="2518824"/>
            <a:ext cx="108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PFOA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F8C84-5118-9B12-C7F2-C811459B4C41}"/>
              </a:ext>
            </a:extLst>
          </p:cNvPr>
          <p:cNvSpPr txBox="1"/>
          <p:nvPr/>
        </p:nvSpPr>
        <p:spPr>
          <a:xfrm>
            <a:off x="6721386" y="4151376"/>
            <a:ext cx="10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PFOS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D3B29-A5B5-0396-C38C-95A4A9911C13}"/>
              </a:ext>
            </a:extLst>
          </p:cNvPr>
          <p:cNvSpPr txBox="1"/>
          <p:nvPr/>
        </p:nvSpPr>
        <p:spPr>
          <a:xfrm>
            <a:off x="6721384" y="4643207"/>
            <a:ext cx="519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+mn-lt"/>
              </a:rPr>
              <a:t>Perfluorooctanesulfonic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 acid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DF1590-27E7-3B92-698B-5444BFEB5F81}"/>
              </a:ext>
            </a:extLst>
          </p:cNvPr>
          <p:cNvGrpSpPr/>
          <p:nvPr/>
        </p:nvGrpSpPr>
        <p:grpSpPr>
          <a:xfrm>
            <a:off x="921797" y="2352781"/>
            <a:ext cx="4103731" cy="1361809"/>
            <a:chOff x="2223677" y="2591588"/>
            <a:chExt cx="4103731" cy="1361809"/>
          </a:xfrm>
        </p:grpSpPr>
        <p:pic>
          <p:nvPicPr>
            <p:cNvPr id="12" name="Picture 2" descr="Perfluorooctanoic acid.png">
              <a:extLst>
                <a:ext uri="{FF2B5EF4-FFF2-40B4-BE49-F238E27FC236}">
                  <a16:creationId xmlns:a16="http://schemas.microsoft.com/office/drawing/2014/main" id="{8F79DE8F-96FC-9107-846C-F3DB98C76C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3"/>
            <a:stretch/>
          </p:blipFill>
          <p:spPr bwMode="auto">
            <a:xfrm>
              <a:off x="2223677" y="2591588"/>
              <a:ext cx="3872323" cy="136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A7AE4-23AE-DD2D-1BD5-8149FF74A5C5}"/>
                </a:ext>
              </a:extLst>
            </p:cNvPr>
            <p:cNvSpPr txBox="1"/>
            <p:nvPr/>
          </p:nvSpPr>
          <p:spPr>
            <a:xfrm>
              <a:off x="6027326" y="3027749"/>
              <a:ext cx="30008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27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107159-4CAD-0D72-7DBA-9ABA40B7045B}"/>
              </a:ext>
            </a:extLst>
          </p:cNvPr>
          <p:cNvGrpSpPr/>
          <p:nvPr/>
        </p:nvGrpSpPr>
        <p:grpSpPr>
          <a:xfrm>
            <a:off x="246590" y="3983818"/>
            <a:ext cx="5542418" cy="1865706"/>
            <a:chOff x="1585641" y="4162413"/>
            <a:chExt cx="5542418" cy="1865706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CBBDFDC-AC8B-15D7-8B35-1A86462E8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641" y="4162413"/>
              <a:ext cx="5418150" cy="185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23F49CC0-892F-C48A-A062-B6BDD3195C39}"/>
                </a:ext>
              </a:extLst>
            </p:cNvPr>
            <p:cNvSpPr/>
            <p:nvPr/>
          </p:nvSpPr>
          <p:spPr>
            <a:xfrm>
              <a:off x="5601100" y="4403506"/>
              <a:ext cx="1526959" cy="1624613"/>
            </a:xfrm>
            <a:custGeom>
              <a:avLst/>
              <a:gdLst>
                <a:gd name="connsiteX0" fmla="*/ 736846 w 1526959"/>
                <a:gd name="connsiteY0" fmla="*/ 0 h 1624613"/>
                <a:gd name="connsiteX1" fmla="*/ 0 w 1526959"/>
                <a:gd name="connsiteY1" fmla="*/ 1411549 h 1624613"/>
                <a:gd name="connsiteX2" fmla="*/ 523782 w 1526959"/>
                <a:gd name="connsiteY2" fmla="*/ 1624613 h 1624613"/>
                <a:gd name="connsiteX3" fmla="*/ 1526959 w 1526959"/>
                <a:gd name="connsiteY3" fmla="*/ 1118586 h 1624613"/>
                <a:gd name="connsiteX4" fmla="*/ 1109709 w 1526959"/>
                <a:gd name="connsiteY4" fmla="*/ 221942 h 1624613"/>
                <a:gd name="connsiteX5" fmla="*/ 736846 w 1526959"/>
                <a:gd name="connsiteY5" fmla="*/ 0 h 162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959" h="1624613">
                  <a:moveTo>
                    <a:pt x="736846" y="0"/>
                  </a:moveTo>
                  <a:lnTo>
                    <a:pt x="0" y="1411549"/>
                  </a:lnTo>
                  <a:lnTo>
                    <a:pt x="523782" y="1624613"/>
                  </a:lnTo>
                  <a:lnTo>
                    <a:pt x="1526959" y="1118586"/>
                  </a:lnTo>
                  <a:lnTo>
                    <a:pt x="1109709" y="221942"/>
                  </a:lnTo>
                  <a:lnTo>
                    <a:pt x="736846" y="0"/>
                  </a:lnTo>
                  <a:close/>
                </a:path>
              </a:pathLst>
            </a:custGeom>
            <a:solidFill>
              <a:srgbClr val="00B0F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27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F6C3B-C9BC-D124-3CAA-DA948B70A108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Chemistry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E1046D8-0B21-769B-812C-7ACDB442B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99" y="2038042"/>
            <a:ext cx="7028031" cy="36029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7F9EF7-543B-F195-C43B-B91EBC0E66CB}"/>
              </a:ext>
            </a:extLst>
          </p:cNvPr>
          <p:cNvSpPr txBox="1">
            <a:spLocks/>
          </p:cNvSpPr>
          <p:nvPr/>
        </p:nvSpPr>
        <p:spPr>
          <a:xfrm>
            <a:off x="0" y="2069856"/>
            <a:ext cx="4382648" cy="103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244071"/>
                </a:solidFill>
              </a:rPr>
              <a:t>PFOS and PFOA are only </a:t>
            </a:r>
            <a:br>
              <a:rPr lang="en-US" dirty="0">
                <a:solidFill>
                  <a:srgbClr val="244071"/>
                </a:solidFill>
              </a:rPr>
            </a:br>
            <a:r>
              <a:rPr lang="en-US" dirty="0">
                <a:solidFill>
                  <a:srgbClr val="244071"/>
                </a:solidFill>
              </a:rPr>
              <a:t>the tip of the PFAS iceberg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4BAC1-2901-FEC3-2938-820FB3824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88" y="3193223"/>
            <a:ext cx="3268471" cy="20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8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Locations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A0FA5-E678-5D79-0BEC-7CCB7BA0A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115" y="5393730"/>
            <a:ext cx="2936184" cy="12400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B0C0B4-4EBF-0E82-891F-DCC3CA7458F7}"/>
              </a:ext>
            </a:extLst>
          </p:cNvPr>
          <p:cNvSpPr txBox="1"/>
          <p:nvPr/>
        </p:nvSpPr>
        <p:spPr>
          <a:xfrm>
            <a:off x="204309" y="5062601"/>
            <a:ext cx="46862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44071"/>
                </a:solidFill>
                <a:latin typeface="+mn-lt"/>
                <a:cs typeface="Arial" panose="020B0604020202020204" pitchFamily="34" charset="0"/>
              </a:rPr>
              <a:t>Significant state-to-state variation in investigation and cleanup requirements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8E816-24E2-85EB-209C-9437FDB57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940" y="1703457"/>
            <a:ext cx="6563014" cy="3553376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C480F0C-4812-CA21-63DB-BEBE7E6DF616}"/>
              </a:ext>
            </a:extLst>
          </p:cNvPr>
          <p:cNvSpPr txBox="1">
            <a:spLocks/>
          </p:cNvSpPr>
          <p:nvPr/>
        </p:nvSpPr>
        <p:spPr>
          <a:xfrm>
            <a:off x="299510" y="2035816"/>
            <a:ext cx="4495800" cy="318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Water System Providers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Wastewater System Discharges and Sludge Management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Brownfield Redevelopment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Superfund Sites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Industrial/Product Compliance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Human and Ecological Exposure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48E743-E5C0-9E1D-2D73-E360633974DD}"/>
              </a:ext>
            </a:extLst>
          </p:cNvPr>
          <p:cNvSpPr txBox="1"/>
          <p:nvPr/>
        </p:nvSpPr>
        <p:spPr>
          <a:xfrm>
            <a:off x="8263598" y="5393730"/>
            <a:ext cx="373866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+mn-lt"/>
              </a:rPr>
              <a:t>https://www.ewg.org/interactive-maps/2021_suspected_industrial_discharges_of_pfas/map/</a:t>
            </a:r>
          </a:p>
        </p:txBody>
      </p:sp>
    </p:spTree>
    <p:extLst>
      <p:ext uri="{BB962C8B-B14F-4D97-AF65-F5344CB8AC3E}">
        <p14:creationId xmlns:p14="http://schemas.microsoft.com/office/powerpoint/2010/main" val="169847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Exposure Pathways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A05AE6-3F6D-1FEC-5A9A-79FC74147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986" y="1743247"/>
            <a:ext cx="7123176" cy="43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2C913E-5A75-51E9-3611-1B438B81D722}"/>
              </a:ext>
            </a:extLst>
          </p:cNvPr>
          <p:cNvSpPr txBox="1">
            <a:spLocks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  <a:defRPr/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 Health</a:t>
            </a:r>
            <a:endParaRPr lang="en-US" sz="40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unton Andrews Kurth LLP">
            <a:extLst>
              <a:ext uri="{FF2B5EF4-FFF2-40B4-BE49-F238E27FC236}">
                <a16:creationId xmlns:a16="http://schemas.microsoft.com/office/drawing/2014/main" id="{238AFFEF-A8CF-1F94-C57F-7456934A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81" y="6013756"/>
            <a:ext cx="1668544" cy="8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6EF97-0999-F11A-7812-69EA8F94C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" y="6094578"/>
            <a:ext cx="2166388" cy="672628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99EBC3A-112B-8BEB-8F5B-CE2D328087AA}"/>
              </a:ext>
            </a:extLst>
          </p:cNvPr>
          <p:cNvSpPr txBox="1">
            <a:spLocks/>
          </p:cNvSpPr>
          <p:nvPr/>
        </p:nvSpPr>
        <p:spPr>
          <a:xfrm>
            <a:off x="118114" y="2355005"/>
            <a:ext cx="5345423" cy="384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C8 Study “Probable links” between PFOA Exposure and: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High Cholesterol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Thyroid disease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Testicular and kidney cancers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Pregnancy induced hypertension</a:t>
            </a:r>
          </a:p>
          <a:p>
            <a:pPr algn="l" fontAlgn="auto">
              <a:spcBef>
                <a:spcPts val="1800"/>
              </a:spcBef>
              <a:spcAft>
                <a:spcPts val="0"/>
              </a:spcAft>
            </a:pPr>
            <a:r>
              <a:rPr lang="en-US" sz="1800" dirty="0"/>
              <a:t>Evidence of PFAS carcinogenicity from C8 Panel studies and animal studies is inconsistent and/or inconclusive</a:t>
            </a:r>
          </a:p>
          <a:p>
            <a:pPr algn="l" fontAlgn="auto">
              <a:spcBef>
                <a:spcPts val="1800"/>
              </a:spcBef>
              <a:spcAft>
                <a:spcPts val="0"/>
              </a:spcAft>
            </a:pPr>
            <a:r>
              <a:rPr lang="en-US" sz="1800" dirty="0"/>
              <a:t>Issue is somewhat moot as non-cancer health effects are driving the Lifetime Health Advisory, and this level is protective of potential cancer risk </a:t>
            </a:r>
          </a:p>
        </p:txBody>
      </p:sp>
      <p:pic>
        <p:nvPicPr>
          <p:cNvPr id="6" name="Picture 6" descr="image001">
            <a:extLst>
              <a:ext uri="{FF2B5EF4-FFF2-40B4-BE49-F238E27FC236}">
                <a16:creationId xmlns:a16="http://schemas.microsoft.com/office/drawing/2014/main" id="{7CA0C379-2254-9B58-D6C6-51C4F3C35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/>
          <a:stretch/>
        </p:blipFill>
        <p:spPr bwMode="auto">
          <a:xfrm>
            <a:off x="5581651" y="2603597"/>
            <a:ext cx="6545573" cy="31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E7DC40-1432-8446-3C47-7F38F0B804D1}"/>
              </a:ext>
            </a:extLst>
          </p:cNvPr>
          <p:cNvSpPr txBox="1"/>
          <p:nvPr/>
        </p:nvSpPr>
        <p:spPr>
          <a:xfrm>
            <a:off x="6872651" y="1985673"/>
            <a:ext cx="362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Regulated at parts per trillion levels</a:t>
            </a:r>
          </a:p>
        </p:txBody>
      </p:sp>
    </p:spTree>
    <p:extLst>
      <p:ext uri="{BB962C8B-B14F-4D97-AF65-F5344CB8AC3E}">
        <p14:creationId xmlns:p14="http://schemas.microsoft.com/office/powerpoint/2010/main" val="150410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6269685_1" id="{D9C0F9BB-40C9-4B56-B638-ED7506BE505E}" vid="{B914074A-8508-44B5-A398-9D295869062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W Office">
      <a:dk1>
        <a:srgbClr val="000000"/>
      </a:dk1>
      <a:lt1>
        <a:srgbClr val="FFFFFF"/>
      </a:lt1>
      <a:dk2>
        <a:srgbClr val="005C5D"/>
      </a:dk2>
      <a:lt2>
        <a:srgbClr val="F6F5F8"/>
      </a:lt2>
      <a:accent1>
        <a:srgbClr val="00B7BB"/>
      </a:accent1>
      <a:accent2>
        <a:srgbClr val="516F85"/>
      </a:accent2>
      <a:accent3>
        <a:srgbClr val="C0D559"/>
      </a:accent3>
      <a:accent4>
        <a:srgbClr val="75797B"/>
      </a:accent4>
      <a:accent5>
        <a:srgbClr val="FCB316"/>
      </a:accent5>
      <a:accent6>
        <a:srgbClr val="E76E52"/>
      </a:accent6>
      <a:hlink>
        <a:srgbClr val="00BAC0"/>
      </a:hlink>
      <a:folHlink>
        <a:srgbClr val="4574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W Office">
      <a:dk1>
        <a:srgbClr val="000000"/>
      </a:dk1>
      <a:lt1>
        <a:srgbClr val="FFFFFF"/>
      </a:lt1>
      <a:dk2>
        <a:srgbClr val="005C5D"/>
      </a:dk2>
      <a:lt2>
        <a:srgbClr val="F6F5F8"/>
      </a:lt2>
      <a:accent1>
        <a:srgbClr val="00B7BB"/>
      </a:accent1>
      <a:accent2>
        <a:srgbClr val="516F85"/>
      </a:accent2>
      <a:accent3>
        <a:srgbClr val="C0D559"/>
      </a:accent3>
      <a:accent4>
        <a:srgbClr val="75797B"/>
      </a:accent4>
      <a:accent5>
        <a:srgbClr val="FCB316"/>
      </a:accent5>
      <a:accent6>
        <a:srgbClr val="E76E52"/>
      </a:accent6>
      <a:hlink>
        <a:srgbClr val="00BAC0"/>
      </a:hlink>
      <a:folHlink>
        <a:srgbClr val="4574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6439</TotalTime>
  <Words>1736</Words>
  <Application>Microsoft Office PowerPoint</Application>
  <PresentationFormat>Widescreen</PresentationFormat>
  <Paragraphs>377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1_Office Theme</vt:lpstr>
      <vt:lpstr>PFAS: Current Trends in Class Action and Mass Tort Litigation  May 8,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Wall, Gregory</dc:creator>
  <cp:lastModifiedBy>Hunton Andrews Kurth</cp:lastModifiedBy>
  <cp:revision>238</cp:revision>
  <cp:lastPrinted>2022-10-25T13:39:46Z</cp:lastPrinted>
  <dcterms:created xsi:type="dcterms:W3CDTF">1900-01-01T05:00:00Z</dcterms:created>
  <dcterms:modified xsi:type="dcterms:W3CDTF">2023-05-05T17:41:48Z</dcterms:modified>
</cp:coreProperties>
</file>