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82" r:id="rId3"/>
    <p:sldMasterId id="2147483648" r:id="rId4"/>
  </p:sldMasterIdLst>
  <p:notesMasterIdLst>
    <p:notesMasterId r:id="rId21"/>
  </p:notesMasterIdLst>
  <p:sldIdLst>
    <p:sldId id="405" r:id="rId5"/>
    <p:sldId id="402" r:id="rId6"/>
    <p:sldId id="373" r:id="rId7"/>
    <p:sldId id="374" r:id="rId8"/>
    <p:sldId id="375" r:id="rId9"/>
    <p:sldId id="377" r:id="rId10"/>
    <p:sldId id="380" r:id="rId11"/>
    <p:sldId id="404" r:id="rId12"/>
    <p:sldId id="378" r:id="rId13"/>
    <p:sldId id="395" r:id="rId14"/>
    <p:sldId id="379" r:id="rId15"/>
    <p:sldId id="381" r:id="rId16"/>
    <p:sldId id="382" r:id="rId17"/>
    <p:sldId id="383" r:id="rId18"/>
    <p:sldId id="364" r:id="rId19"/>
    <p:sldId id="406" r:id="rId20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aron Barton" initials="AEB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D6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16" autoAdjust="0"/>
    <p:restoredTop sz="88006" autoAdjust="0"/>
  </p:normalViewPr>
  <p:slideViewPr>
    <p:cSldViewPr>
      <p:cViewPr>
        <p:scale>
          <a:sx n="61" d="100"/>
          <a:sy n="61" d="100"/>
        </p:scale>
        <p:origin x="21" y="2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836" y="52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Preiser" userId="03a54ab81e4c54c1" providerId="LiveId" clId="{9E070FEC-637E-43C3-A2FC-F647C317DE66}"/>
    <pc:docChg chg="undo custSel addSld delSld modSld sldOrd addMainMaster">
      <pc:chgData name="David Preiser" userId="03a54ab81e4c54c1" providerId="LiveId" clId="{9E070FEC-637E-43C3-A2FC-F647C317DE66}" dt="2023-05-08T16:11:04.785" v="15"/>
      <pc:docMkLst>
        <pc:docMk/>
      </pc:docMkLst>
      <pc:sldChg chg="addSp modSp new del mod ord">
        <pc:chgData name="David Preiser" userId="03a54ab81e4c54c1" providerId="LiveId" clId="{9E070FEC-637E-43C3-A2FC-F647C317DE66}" dt="2023-05-08T16:09:10.023" v="7" actId="2696"/>
        <pc:sldMkLst>
          <pc:docMk/>
          <pc:sldMk cId="1175223749" sldId="405"/>
        </pc:sldMkLst>
        <pc:spChg chg="add mod">
          <ac:chgData name="David Preiser" userId="03a54ab81e4c54c1" providerId="LiveId" clId="{9E070FEC-637E-43C3-A2FC-F647C317DE66}" dt="2023-05-08T16:08:02.820" v="5" actId="14100"/>
          <ac:spMkLst>
            <pc:docMk/>
            <pc:sldMk cId="1175223749" sldId="405"/>
            <ac:spMk id="5" creationId="{C8442C1E-3CA0-A450-18BD-76E0D95C90F8}"/>
          </ac:spMkLst>
        </pc:spChg>
        <pc:spChg chg="add mod">
          <ac:chgData name="David Preiser" userId="03a54ab81e4c54c1" providerId="LiveId" clId="{9E070FEC-637E-43C3-A2FC-F647C317DE66}" dt="2023-05-08T16:08:02.820" v="5" actId="14100"/>
          <ac:spMkLst>
            <pc:docMk/>
            <pc:sldMk cId="1175223749" sldId="405"/>
            <ac:spMk id="6" creationId="{8EB4B7F2-924F-C1C1-7F93-A182449ED851}"/>
          </ac:spMkLst>
        </pc:spChg>
        <pc:spChg chg="add mod">
          <ac:chgData name="David Preiser" userId="03a54ab81e4c54c1" providerId="LiveId" clId="{9E070FEC-637E-43C3-A2FC-F647C317DE66}" dt="2023-05-08T16:08:02.820" v="5" actId="14100"/>
          <ac:spMkLst>
            <pc:docMk/>
            <pc:sldMk cId="1175223749" sldId="405"/>
            <ac:spMk id="7" creationId="{0141EC0E-C33A-5A06-CA70-C6F4E560B20A}"/>
          </ac:spMkLst>
        </pc:spChg>
        <pc:spChg chg="add mod">
          <ac:chgData name="David Preiser" userId="03a54ab81e4c54c1" providerId="LiveId" clId="{9E070FEC-637E-43C3-A2FC-F647C317DE66}" dt="2023-05-08T16:08:02.820" v="5" actId="14100"/>
          <ac:spMkLst>
            <pc:docMk/>
            <pc:sldMk cId="1175223749" sldId="405"/>
            <ac:spMk id="8" creationId="{1A4C9E4C-A4B6-ECCB-F8F8-B8AA14B430BF}"/>
          </ac:spMkLst>
        </pc:spChg>
        <pc:picChg chg="add mod">
          <ac:chgData name="David Preiser" userId="03a54ab81e4c54c1" providerId="LiveId" clId="{9E070FEC-637E-43C3-A2FC-F647C317DE66}" dt="2023-05-08T16:08:54.930" v="6" actId="1076"/>
          <ac:picMkLst>
            <pc:docMk/>
            <pc:sldMk cId="1175223749" sldId="405"/>
            <ac:picMk id="4" creationId="{94665538-AF49-37AB-0D56-9C3DF094A775}"/>
          </ac:picMkLst>
        </pc:picChg>
        <pc:picChg chg="add mod">
          <ac:chgData name="David Preiser" userId="03a54ab81e4c54c1" providerId="LiveId" clId="{9E070FEC-637E-43C3-A2FC-F647C317DE66}" dt="2023-05-08T16:08:02.820" v="5" actId="14100"/>
          <ac:picMkLst>
            <pc:docMk/>
            <pc:sldMk cId="1175223749" sldId="405"/>
            <ac:picMk id="9" creationId="{9E1E1CAB-7BD9-9446-8FF7-3C983ED500C3}"/>
          </ac:picMkLst>
        </pc:picChg>
        <pc:picChg chg="add mod">
          <ac:chgData name="David Preiser" userId="03a54ab81e4c54c1" providerId="LiveId" clId="{9E070FEC-637E-43C3-A2FC-F647C317DE66}" dt="2023-05-08T16:08:02.820" v="5" actId="14100"/>
          <ac:picMkLst>
            <pc:docMk/>
            <pc:sldMk cId="1175223749" sldId="405"/>
            <ac:picMk id="10" creationId="{61F21A7A-88CB-32E5-9464-200B89DB7F5F}"/>
          </ac:picMkLst>
        </pc:picChg>
        <pc:picChg chg="add mod">
          <ac:chgData name="David Preiser" userId="03a54ab81e4c54c1" providerId="LiveId" clId="{9E070FEC-637E-43C3-A2FC-F647C317DE66}" dt="2023-05-08T16:08:02.820" v="5" actId="14100"/>
          <ac:picMkLst>
            <pc:docMk/>
            <pc:sldMk cId="1175223749" sldId="405"/>
            <ac:picMk id="11" creationId="{2A4F1FE2-77D7-0AD0-6E56-B92B1F481F23}"/>
          </ac:picMkLst>
        </pc:picChg>
        <pc:picChg chg="add mod">
          <ac:chgData name="David Preiser" userId="03a54ab81e4c54c1" providerId="LiveId" clId="{9E070FEC-637E-43C3-A2FC-F647C317DE66}" dt="2023-05-08T16:08:02.820" v="5" actId="14100"/>
          <ac:picMkLst>
            <pc:docMk/>
            <pc:sldMk cId="1175223749" sldId="405"/>
            <ac:picMk id="12" creationId="{EEBC4720-0323-6673-9DEE-0EB7116AF0F2}"/>
          </ac:picMkLst>
        </pc:picChg>
        <pc:picChg chg="add mod">
          <ac:chgData name="David Preiser" userId="03a54ab81e4c54c1" providerId="LiveId" clId="{9E070FEC-637E-43C3-A2FC-F647C317DE66}" dt="2023-05-08T16:08:02.820" v="5" actId="14100"/>
          <ac:picMkLst>
            <pc:docMk/>
            <pc:sldMk cId="1175223749" sldId="405"/>
            <ac:picMk id="13" creationId="{EEAA6421-A202-7B3C-EBAB-35E4432D8595}"/>
          </ac:picMkLst>
        </pc:picChg>
        <pc:picChg chg="add mod">
          <ac:chgData name="David Preiser" userId="03a54ab81e4c54c1" providerId="LiveId" clId="{9E070FEC-637E-43C3-A2FC-F647C317DE66}" dt="2023-05-08T16:08:02.820" v="5" actId="14100"/>
          <ac:picMkLst>
            <pc:docMk/>
            <pc:sldMk cId="1175223749" sldId="405"/>
            <ac:picMk id="14" creationId="{3C088F7A-9FC0-05F2-F3FC-70F8830A61EE}"/>
          </ac:picMkLst>
        </pc:picChg>
      </pc:sldChg>
      <pc:sldChg chg="add ord">
        <pc:chgData name="David Preiser" userId="03a54ab81e4c54c1" providerId="LiveId" clId="{9E070FEC-637E-43C3-A2FC-F647C317DE66}" dt="2023-05-08T16:10:54.009" v="12"/>
        <pc:sldMkLst>
          <pc:docMk/>
          <pc:sldMk cId="2552807739" sldId="405"/>
        </pc:sldMkLst>
      </pc:sldChg>
      <pc:sldChg chg="add del">
        <pc:chgData name="David Preiser" userId="03a54ab81e4c54c1" providerId="LiveId" clId="{9E070FEC-637E-43C3-A2FC-F647C317DE66}" dt="2023-05-08T16:10:47.823" v="10" actId="2696"/>
        <pc:sldMkLst>
          <pc:docMk/>
          <pc:sldMk cId="988826142" sldId="406"/>
        </pc:sldMkLst>
      </pc:sldChg>
      <pc:sldChg chg="add ord">
        <pc:chgData name="David Preiser" userId="03a54ab81e4c54c1" providerId="LiveId" clId="{9E070FEC-637E-43C3-A2FC-F647C317DE66}" dt="2023-05-08T16:11:04.785" v="15"/>
        <pc:sldMkLst>
          <pc:docMk/>
          <pc:sldMk cId="2244349341" sldId="406"/>
        </pc:sldMkLst>
      </pc:sldChg>
      <pc:sldChg chg="add del">
        <pc:chgData name="David Preiser" userId="03a54ab81e4c54c1" providerId="LiveId" clId="{9E070FEC-637E-43C3-A2FC-F647C317DE66}" dt="2023-05-08T16:10:47.823" v="10" actId="2696"/>
        <pc:sldMkLst>
          <pc:docMk/>
          <pc:sldMk cId="1305275081" sldId="407"/>
        </pc:sldMkLst>
      </pc:sldChg>
      <pc:sldChg chg="add del">
        <pc:chgData name="David Preiser" userId="03a54ab81e4c54c1" providerId="LiveId" clId="{9E070FEC-637E-43C3-A2FC-F647C317DE66}" dt="2023-05-08T16:10:47.823" v="10" actId="2696"/>
        <pc:sldMkLst>
          <pc:docMk/>
          <pc:sldMk cId="3923465975" sldId="408"/>
        </pc:sldMkLst>
      </pc:sldChg>
      <pc:sldMasterChg chg="add addSldLayout">
        <pc:chgData name="David Preiser" userId="03a54ab81e4c54c1" providerId="LiveId" clId="{9E070FEC-637E-43C3-A2FC-F647C317DE66}" dt="2023-05-08T16:10:38.555" v="8" actId="27028"/>
        <pc:sldMasterMkLst>
          <pc:docMk/>
          <pc:sldMasterMk cId="1136316560" sldId="2147483648"/>
        </pc:sldMasterMkLst>
        <pc:sldLayoutChg chg="add">
          <pc:chgData name="David Preiser" userId="03a54ab81e4c54c1" providerId="LiveId" clId="{9E070FEC-637E-43C3-A2FC-F647C317DE66}" dt="2023-05-08T16:10:38.555" v="8" actId="27028"/>
          <pc:sldLayoutMkLst>
            <pc:docMk/>
            <pc:sldMasterMk cId="1136316560" sldId="2147483648"/>
            <pc:sldLayoutMk cId="3913988698" sldId="2147483649"/>
          </pc:sldLayoutMkLst>
        </pc:sldLayoutChg>
        <pc:sldLayoutChg chg="add">
          <pc:chgData name="David Preiser" userId="03a54ab81e4c54c1" providerId="LiveId" clId="{9E070FEC-637E-43C3-A2FC-F647C317DE66}" dt="2023-05-08T16:10:38.555" v="8" actId="27028"/>
          <pc:sldLayoutMkLst>
            <pc:docMk/>
            <pc:sldMasterMk cId="1136316560" sldId="2147483648"/>
            <pc:sldLayoutMk cId="2768640534" sldId="2147483650"/>
          </pc:sldLayoutMkLst>
        </pc:sldLayoutChg>
        <pc:sldLayoutChg chg="add">
          <pc:chgData name="David Preiser" userId="03a54ab81e4c54c1" providerId="LiveId" clId="{9E070FEC-637E-43C3-A2FC-F647C317DE66}" dt="2023-05-08T16:10:38.555" v="8" actId="27028"/>
          <pc:sldLayoutMkLst>
            <pc:docMk/>
            <pc:sldMasterMk cId="1136316560" sldId="2147483648"/>
            <pc:sldLayoutMk cId="2589281629" sldId="2147483651"/>
          </pc:sldLayoutMkLst>
        </pc:sldLayoutChg>
        <pc:sldLayoutChg chg="add">
          <pc:chgData name="David Preiser" userId="03a54ab81e4c54c1" providerId="LiveId" clId="{9E070FEC-637E-43C3-A2FC-F647C317DE66}" dt="2023-05-08T16:10:38.555" v="8" actId="27028"/>
          <pc:sldLayoutMkLst>
            <pc:docMk/>
            <pc:sldMasterMk cId="1136316560" sldId="2147483648"/>
            <pc:sldLayoutMk cId="1535740432" sldId="2147483652"/>
          </pc:sldLayoutMkLst>
        </pc:sldLayoutChg>
        <pc:sldLayoutChg chg="add">
          <pc:chgData name="David Preiser" userId="03a54ab81e4c54c1" providerId="LiveId" clId="{9E070FEC-637E-43C3-A2FC-F647C317DE66}" dt="2023-05-08T16:10:38.555" v="8" actId="27028"/>
          <pc:sldLayoutMkLst>
            <pc:docMk/>
            <pc:sldMasterMk cId="1136316560" sldId="2147483648"/>
            <pc:sldLayoutMk cId="856517383" sldId="2147483653"/>
          </pc:sldLayoutMkLst>
        </pc:sldLayoutChg>
        <pc:sldLayoutChg chg="add">
          <pc:chgData name="David Preiser" userId="03a54ab81e4c54c1" providerId="LiveId" clId="{9E070FEC-637E-43C3-A2FC-F647C317DE66}" dt="2023-05-08T16:10:38.555" v="8" actId="27028"/>
          <pc:sldLayoutMkLst>
            <pc:docMk/>
            <pc:sldMasterMk cId="1136316560" sldId="2147483648"/>
            <pc:sldLayoutMk cId="483713968" sldId="2147483654"/>
          </pc:sldLayoutMkLst>
        </pc:sldLayoutChg>
        <pc:sldLayoutChg chg="add">
          <pc:chgData name="David Preiser" userId="03a54ab81e4c54c1" providerId="LiveId" clId="{9E070FEC-637E-43C3-A2FC-F647C317DE66}" dt="2023-05-08T16:10:38.555" v="8" actId="27028"/>
          <pc:sldLayoutMkLst>
            <pc:docMk/>
            <pc:sldMasterMk cId="1136316560" sldId="2147483648"/>
            <pc:sldLayoutMk cId="1217241165" sldId="2147483655"/>
          </pc:sldLayoutMkLst>
        </pc:sldLayoutChg>
        <pc:sldLayoutChg chg="add">
          <pc:chgData name="David Preiser" userId="03a54ab81e4c54c1" providerId="LiveId" clId="{9E070FEC-637E-43C3-A2FC-F647C317DE66}" dt="2023-05-08T16:10:38.555" v="8" actId="27028"/>
          <pc:sldLayoutMkLst>
            <pc:docMk/>
            <pc:sldMasterMk cId="1136316560" sldId="2147483648"/>
            <pc:sldLayoutMk cId="4036388936" sldId="2147483656"/>
          </pc:sldLayoutMkLst>
        </pc:sldLayoutChg>
        <pc:sldLayoutChg chg="add">
          <pc:chgData name="David Preiser" userId="03a54ab81e4c54c1" providerId="LiveId" clId="{9E070FEC-637E-43C3-A2FC-F647C317DE66}" dt="2023-05-08T16:10:38.555" v="8" actId="27028"/>
          <pc:sldLayoutMkLst>
            <pc:docMk/>
            <pc:sldMasterMk cId="1136316560" sldId="2147483648"/>
            <pc:sldLayoutMk cId="4242131698" sldId="2147483657"/>
          </pc:sldLayoutMkLst>
        </pc:sldLayoutChg>
        <pc:sldLayoutChg chg="add">
          <pc:chgData name="David Preiser" userId="03a54ab81e4c54c1" providerId="LiveId" clId="{9E070FEC-637E-43C3-A2FC-F647C317DE66}" dt="2023-05-08T16:10:38.555" v="8" actId="27028"/>
          <pc:sldLayoutMkLst>
            <pc:docMk/>
            <pc:sldMasterMk cId="1136316560" sldId="2147483648"/>
            <pc:sldLayoutMk cId="3724846228" sldId="2147483658"/>
          </pc:sldLayoutMkLst>
        </pc:sldLayoutChg>
        <pc:sldLayoutChg chg="add">
          <pc:chgData name="David Preiser" userId="03a54ab81e4c54c1" providerId="LiveId" clId="{9E070FEC-637E-43C3-A2FC-F647C317DE66}" dt="2023-05-08T16:10:38.555" v="8" actId="27028"/>
          <pc:sldLayoutMkLst>
            <pc:docMk/>
            <pc:sldMasterMk cId="1136316560" sldId="2147483648"/>
            <pc:sldLayoutMk cId="1564644591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003366">
                  <a:lumMod val="40000"/>
                  <a:lumOff val="6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32D-4306-90D8-CE8A77A7EF84}"/>
              </c:ext>
            </c:extLst>
          </c:dPt>
          <c:dLbls>
            <c:dLbl>
              <c:idx val="0"/>
              <c:layout>
                <c:manualLayout>
                  <c:x val="0.233749999999999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2D-4306-90D8-CE8A77A7EF84}"/>
                </c:ext>
              </c:extLst>
            </c:dLbl>
            <c:dLbl>
              <c:idx val="1"/>
              <c:layout>
                <c:manualLayout>
                  <c:x val="0.35875000000000001"/>
                  <c:y val="-2.6455026455027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2D-4306-90D8-CE8A77A7EF84}"/>
                </c:ext>
              </c:extLst>
            </c:dLbl>
            <c:dLbl>
              <c:idx val="2"/>
              <c:layout>
                <c:manualLayout>
                  <c:x val="5.5000000000000021E-2"/>
                  <c:y val="-2.64550264550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2D-4306-90D8-CE8A77A7EF84}"/>
                </c:ext>
              </c:extLst>
            </c:dLbl>
            <c:dLbl>
              <c:idx val="3"/>
              <c:layout>
                <c:manualLayout>
                  <c:x val="0.20125000000000001"/>
                  <c:y val="-2.64550264550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2D-4306-90D8-CE8A77A7EF84}"/>
                </c:ext>
              </c:extLst>
            </c:dLbl>
            <c:dLbl>
              <c:idx val="4"/>
              <c:layout>
                <c:manualLayout>
                  <c:x val="0.11"/>
                  <c:y val="-1.05820105820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2D-4306-90D8-CE8A77A7EF84}"/>
                </c:ext>
              </c:extLst>
            </c:dLbl>
            <c:dLbl>
              <c:idx val="5"/>
              <c:layout>
                <c:manualLayout>
                  <c:x val="2.2499999999999978E-2"/>
                  <c:y val="-2.6455026455026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2D-4306-90D8-CE8A77A7E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66</c:v>
                </c:pt>
                <c:pt idx="2">
                  <c:v>13</c:v>
                </c:pt>
                <c:pt idx="3">
                  <c:v>37</c:v>
                </c:pt>
                <c:pt idx="4">
                  <c:v>25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2D-4306-90D8-CE8A77A7EF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930240"/>
        <c:axId val="113933312"/>
        <c:axId val="0"/>
      </c:bar3DChart>
      <c:catAx>
        <c:axId val="11393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33312"/>
        <c:crosses val="autoZero"/>
        <c:auto val="1"/>
        <c:lblAlgn val="ctr"/>
        <c:lblOffset val="100"/>
        <c:noMultiLvlLbl val="0"/>
      </c:catAx>
      <c:valAx>
        <c:axId val="113933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3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Plaintiffs' Verdicts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23</c:v>
                </c:pt>
                <c:pt idx="2">
                  <c:v>19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D-4E9D-94D0-FBD98054CB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Defense Verdicts</c:v>
                </c:pt>
              </c:strCache>
            </c:strRef>
          </c:tx>
          <c:spPr>
            <a:solidFill>
              <a:srgbClr val="003366">
                <a:lumMod val="40000"/>
                <a:lumOff val="6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003366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14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D-4E9D-94D0-FBD98054C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540096"/>
        <c:axId val="113545984"/>
        <c:axId val="0"/>
      </c:bar3DChart>
      <c:catAx>
        <c:axId val="11354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45984"/>
        <c:crosses val="autoZero"/>
        <c:auto val="1"/>
        <c:lblAlgn val="ctr"/>
        <c:lblOffset val="100"/>
        <c:noMultiLvlLbl val="0"/>
      </c:catAx>
      <c:valAx>
        <c:axId val="113545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4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648-4A2B-B9D6-87E0BF9104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48-4A2B-B9D6-87E0BF9104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48-4A2B-B9D6-87E0BF9104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648-4A2B-B9D6-87E0BF9104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648-4A2B-B9D6-87E0BF91049E}"/>
              </c:ext>
            </c:extLst>
          </c:dPt>
          <c:dLbls>
            <c:dLbl>
              <c:idx val="3"/>
              <c:layout>
                <c:manualLayout>
                  <c:x val="3.428175488331163E-2"/>
                  <c:y val="-1.01200444453229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48-4A2B-B9D6-87E0BF91049E}"/>
                </c:ext>
              </c:extLst>
            </c:dLbl>
            <c:dLbl>
              <c:idx val="4"/>
              <c:layout>
                <c:manualLayout>
                  <c:x val="-4.7285179149396343E-3"/>
                  <c:y val="2.02400888906455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48-4A2B-B9D6-87E0BF91049E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2F2B2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Mesothelioma </c:v>
                </c:pt>
                <c:pt idx="1">
                  <c:v>Lung Cancer</c:v>
                </c:pt>
                <c:pt idx="2">
                  <c:v>Other Cancer</c:v>
                </c:pt>
                <c:pt idx="3">
                  <c:v>Asbestosis</c:v>
                </c:pt>
                <c:pt idx="4">
                  <c:v>Unreported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0.85499999999999998</c:v>
                </c:pt>
                <c:pt idx="1">
                  <c:v>2.4E-2</c:v>
                </c:pt>
                <c:pt idx="2">
                  <c:v>7.1999999999999995E-2</c:v>
                </c:pt>
                <c:pt idx="3">
                  <c:v>2.4E-2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48-4A2B-B9D6-87E0BF91049E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1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"$"#,##0.00_);[Red]\("$"#,##0.00\)</c:formatCode>
                <c:ptCount val="4"/>
                <c:pt idx="0">
                  <c:v>104.5</c:v>
                </c:pt>
                <c:pt idx="1">
                  <c:v>16.8</c:v>
                </c:pt>
                <c:pt idx="2">
                  <c:v>17.600000000000001</c:v>
                </c:pt>
                <c:pt idx="3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C-438E-84FE-1212B6CE06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2"/>
        <c:gapDepth val="36"/>
        <c:shape val="box"/>
        <c:axId val="113995136"/>
        <c:axId val="114018560"/>
        <c:axId val="0"/>
      </c:bar3DChart>
      <c:catAx>
        <c:axId val="11399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18560"/>
        <c:crosses val="autoZero"/>
        <c:auto val="1"/>
        <c:lblAlgn val="ctr"/>
        <c:lblOffset val="100"/>
        <c:noMultiLvlLbl val="0"/>
      </c:catAx>
      <c:valAx>
        <c:axId val="11401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Millions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9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5760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2" y="1"/>
            <a:ext cx="4160520" cy="365760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200"/>
            </a:lvl1pPr>
          </a:lstStyle>
          <a:p>
            <a:fld id="{FCA585A0-A2F1-4BD0-9B14-0DE7B8E92FB0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9025" y="546100"/>
            <a:ext cx="4883150" cy="2746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6" tIns="47773" rIns="95546" bIns="477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vert="horz" lIns="95546" tIns="47773" rIns="95546" bIns="477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2"/>
            <a:ext cx="4160520" cy="365760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2" y="6948172"/>
            <a:ext cx="4160520" cy="365760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200"/>
            </a:lvl1pPr>
          </a:lstStyle>
          <a:p>
            <a:fld id="{D5906DDA-8E57-48DD-ADA6-98891801B8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1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6DDA-8E57-48DD-ADA6-98891801B86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6DDA-8E57-48DD-ADA6-98891801B86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70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5906DDA-8E57-48DD-ADA6-98891801B86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870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5906DDA-8E57-48DD-ADA6-98891801B86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965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5906DDA-8E57-48DD-ADA6-98891801B86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084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6DDA-8E57-48DD-ADA6-98891801B86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8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6DDA-8E57-48DD-ADA6-98891801B8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4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6DDA-8E57-48DD-ADA6-98891801B86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35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6DDA-8E57-48DD-ADA6-98891801B86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5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6DDA-8E57-48DD-ADA6-98891801B86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90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D5906DDA-8E57-48DD-ADA6-98891801B86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771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6DDA-8E57-48DD-ADA6-98891801B86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37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6DDA-8E57-48DD-ADA6-98891801B86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09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0A3DBDD-E586-4FFF-8AD6-8F9458AF646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241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2E-C471-458D-A798-1B6FA4E804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76200"/>
            <a:ext cx="2286000" cy="16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2E-C471-458D-A798-1B6FA4E804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2E-C471-458D-A798-1B6FA4E804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06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82" y="2935409"/>
            <a:ext cx="2831150" cy="10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59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336766"/>
            <a:ext cx="10972800" cy="1003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577975"/>
            <a:ext cx="11102931" cy="44453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800"/>
            </a:lvl3pPr>
            <a:lvl4pPr>
              <a:lnSpc>
                <a:spcPct val="100000"/>
              </a:lnSpc>
              <a:defRPr sz="2800"/>
            </a:lvl4pPr>
            <a:lvl5pPr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164244"/>
            <a:ext cx="12192000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78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577975"/>
            <a:ext cx="11102931" cy="44453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800"/>
            </a:lvl3pPr>
            <a:lvl4pPr>
              <a:lnSpc>
                <a:spcPct val="100000"/>
              </a:lnSpc>
              <a:defRPr sz="2800"/>
            </a:lvl4pPr>
            <a:lvl5pPr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164244"/>
            <a:ext cx="12192000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512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057400"/>
            <a:ext cx="12192000" cy="36576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lnSpc>
                <a:spcPct val="110000"/>
              </a:lnSpc>
              <a:spcBef>
                <a:spcPts val="1056"/>
              </a:spcBef>
              <a:buFontTx/>
              <a:buNone/>
              <a:defRPr sz="3800" b="1" kern="1200" spc="0" baseline="0">
                <a:solidFill>
                  <a:schemeClr val="bg1"/>
                </a:solidFill>
              </a:defRPr>
            </a:lvl1pPr>
            <a:lvl2pPr marL="0" indent="0" algn="ctr">
              <a:lnSpc>
                <a:spcPts val="3000"/>
              </a:lnSpc>
              <a:spcBef>
                <a:spcPts val="900"/>
              </a:spcBef>
              <a:buFontTx/>
              <a:buNone/>
              <a:defRPr sz="3800" b="1" spc="0" baseline="0">
                <a:solidFill>
                  <a:schemeClr val="bg1"/>
                </a:solidFill>
              </a:defRPr>
            </a:lvl2pPr>
            <a:lvl3pPr marL="0" indent="0" algn="ctr">
              <a:lnSpc>
                <a:spcPts val="2700"/>
              </a:lnSpc>
              <a:spcBef>
                <a:spcPts val="90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3pPr>
            <a:lvl4pPr marL="0" indent="0" algn="ctr">
              <a:lnSpc>
                <a:spcPts val="2700"/>
              </a:lnSpc>
              <a:spcBef>
                <a:spcPts val="90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4pPr>
            <a:lvl5pPr marL="0" indent="0" algn="ctr">
              <a:lnSpc>
                <a:spcPts val="2700"/>
              </a:lnSpc>
              <a:spcBef>
                <a:spcPts val="90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1"/>
            <a:ext cx="10972800" cy="640453"/>
          </a:xfrm>
          <a:prstGeom prst="rect">
            <a:avLst/>
          </a:prstGeom>
        </p:spPr>
        <p:txBody>
          <a:bodyPr vert="horz"/>
          <a:lstStyle>
            <a:lvl1pPr>
              <a:defRPr sz="4800" cap="all" spc="100">
                <a:solidFill>
                  <a:srgbClr val="BBDF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70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2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29204"/>
            <a:ext cx="10972800" cy="811459"/>
          </a:xfrm>
          <a:prstGeom prst="rect">
            <a:avLst/>
          </a:prstGeom>
        </p:spPr>
        <p:txBody>
          <a:bodyPr/>
          <a:lstStyle>
            <a:lvl1pPr>
              <a:defRPr sz="3200" spc="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164244"/>
            <a:ext cx="12192000" cy="0"/>
          </a:xfrm>
          <a:prstGeom prst="line">
            <a:avLst/>
          </a:prstGeom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654176"/>
            <a:ext cx="10972800" cy="4475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0000"/>
              <a:buFontTx/>
              <a:buNone/>
              <a:tabLst/>
              <a:defRPr/>
            </a:pPr>
            <a:r>
              <a:rPr lang="en-US" dirty="0"/>
              <a:t>Names, </a:t>
            </a:r>
            <a:r>
              <a:rPr lang="en-US" b="0" dirty="0"/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207084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336766"/>
            <a:ext cx="10972800" cy="1003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577975"/>
            <a:ext cx="11102931" cy="44453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800"/>
            </a:lvl3pPr>
            <a:lvl4pPr>
              <a:lnSpc>
                <a:spcPct val="100000"/>
              </a:lnSpc>
              <a:defRPr sz="2800"/>
            </a:lvl4pPr>
            <a:lvl5pPr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164244"/>
            <a:ext cx="12192000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039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577975"/>
            <a:ext cx="11102931" cy="44453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800"/>
            </a:lvl3pPr>
            <a:lvl4pPr>
              <a:lnSpc>
                <a:spcPct val="100000"/>
              </a:lnSpc>
              <a:defRPr sz="2800"/>
            </a:lvl4pPr>
            <a:lvl5pPr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164244"/>
            <a:ext cx="12192000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69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160000" cy="579438"/>
          </a:xfrm>
        </p:spPr>
        <p:txBody>
          <a:bodyPr/>
          <a:lstStyle>
            <a:lvl1pPr>
              <a:defRPr sz="2800">
                <a:solidFill>
                  <a:srgbClr val="6D695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2E-C471-458D-A798-1B6FA4E804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52400"/>
            <a:ext cx="1716909" cy="61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5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as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057400"/>
            <a:ext cx="12192000" cy="36576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lnSpc>
                <a:spcPct val="110000"/>
              </a:lnSpc>
              <a:spcBef>
                <a:spcPts val="1056"/>
              </a:spcBef>
              <a:buFontTx/>
              <a:buNone/>
              <a:defRPr sz="3800" b="1" kern="1200" spc="0" baseline="0">
                <a:solidFill>
                  <a:schemeClr val="bg1"/>
                </a:solidFill>
              </a:defRPr>
            </a:lvl1pPr>
            <a:lvl2pPr marL="0" indent="0" algn="ctr">
              <a:lnSpc>
                <a:spcPts val="3000"/>
              </a:lnSpc>
              <a:spcBef>
                <a:spcPts val="900"/>
              </a:spcBef>
              <a:buFontTx/>
              <a:buNone/>
              <a:defRPr sz="3800" b="1" spc="0" baseline="0">
                <a:solidFill>
                  <a:schemeClr val="bg1"/>
                </a:solidFill>
              </a:defRPr>
            </a:lvl2pPr>
            <a:lvl3pPr marL="0" indent="0" algn="ctr">
              <a:lnSpc>
                <a:spcPts val="2700"/>
              </a:lnSpc>
              <a:spcBef>
                <a:spcPts val="90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3pPr>
            <a:lvl4pPr marL="0" indent="0" algn="ctr">
              <a:lnSpc>
                <a:spcPts val="2700"/>
              </a:lnSpc>
              <a:spcBef>
                <a:spcPts val="90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4pPr>
            <a:lvl5pPr marL="0" indent="0" algn="ctr">
              <a:lnSpc>
                <a:spcPts val="2700"/>
              </a:lnSpc>
              <a:spcBef>
                <a:spcPts val="90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1"/>
            <a:ext cx="10972800" cy="640453"/>
          </a:xfrm>
          <a:prstGeom prst="rect">
            <a:avLst/>
          </a:prstGeom>
        </p:spPr>
        <p:txBody>
          <a:bodyPr vert="horz"/>
          <a:lstStyle>
            <a:lvl1pPr>
              <a:defRPr sz="4800" cap="all" spc="100">
                <a:solidFill>
                  <a:srgbClr val="BBDF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77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C8BD6-8C7F-9F45-9C3D-6BFD765C3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18828-239D-E94F-913D-820122052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EF722-D3DC-5241-B573-3CAA6056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48262-95AA-5C46-979A-84F46612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507AD7-D164-5146-BFF9-6BA1267D0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682" y="6322871"/>
            <a:ext cx="660991" cy="246248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B5B0B2-9001-9C43-94D3-FDA1B3D6BE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88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F3B6-E64B-1648-8E7B-8B87ADEE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A1887-A270-9C40-A632-7493D0A05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7E0B7A-C77A-604D-A326-17C3524FA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682" y="6322871"/>
            <a:ext cx="660991" cy="246248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B5B0B2-9001-9C43-94D3-FDA1B3D6BE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40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84FC-642E-EE47-8D68-819E2533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D3930-669D-6745-AE81-5945AD76C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71A6-1721-D54A-8861-C36F560F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C5ED1-0BF9-A34C-8024-3D5B5E7B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EB3399-A20E-454A-9D82-9DE283AD0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682" y="6322871"/>
            <a:ext cx="660991" cy="246248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B5B0B2-9001-9C43-94D3-FDA1B3D6BE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81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DB17F-A55F-6749-A796-5DD2F6A2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80828-9B0F-0042-91D4-BD090ED59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1943C-0F84-CC4E-AA2F-71E7093A3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59FEF-93CC-D742-9FEC-BC4443EA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544A5-0553-7A4A-81A4-F4B73BEE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43003-46BB-7E47-B11B-BF2443DB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B5B0B2-9001-9C43-94D3-FDA1B3D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40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5F6F-385E-2F44-8750-B605CCEB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47BF6-3A2F-FF48-9075-C959F3F00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649F2-D6AE-5447-8EB6-B8626E8E0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AB1545-6164-8647-B077-14FEFC08E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24748-C552-2A48-B9BA-7A2DC3772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8C0710-DDD9-2845-B666-18A72642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0206FB-3EA8-D74B-B53B-9343800B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1558FA-8243-4242-8285-F827AF3E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B5B0B2-9001-9C43-94D3-FDA1B3D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17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F29B-9C1E-8C45-82F8-29C70A49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CDCDD-0467-504C-AEE6-B4B0E29B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731B3-528E-8546-8B57-DEF79C79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14889-F503-AE4F-821B-1670D0B9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B5B0B2-9001-9C43-94D3-FDA1B3D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3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B01285-9A12-5D47-9CD7-76D68084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FD484-3902-7B45-8959-99528A01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BEE547-A0CF-DF4F-89A0-CA7CC6095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682" y="6322871"/>
            <a:ext cx="660991" cy="246248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B5B0B2-9001-9C43-94D3-FDA1B3D6BE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41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0079-9312-164A-976C-138444E6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DCAB5-C5F0-3242-B505-A6171AA2E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63A4E-D0E7-0648-9F63-AF42C47A5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FDE76-6FF6-BB4E-8A32-F2F7836E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29E43-1B5B-1B48-9717-40E4DAC6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8A0A8-3FFB-7F49-9E3E-9B7F589E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B5B0B2-9001-9C43-94D3-FDA1B3D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88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A916-9D76-644F-A2CA-DD445B1E9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248B09-01E1-7642-94B2-9C020504A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51A48-63A2-A743-9291-A3304F3D6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82376-8324-A344-A704-88CCCB44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7E5B7-1B39-9B43-838E-39C122222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C3B8-5B2A-494E-A51E-01E88AA2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B5B0B2-9001-9C43-94D3-FDA1B3D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3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2E-C471-458D-A798-1B6FA4E804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27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60D5-174A-4D4A-8810-4366059C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D5726-3655-F842-AB3E-BDECBB6D7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4DFD1-A6CD-0B47-840F-92BE337D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278A-D758-4D47-839D-BEFE10C5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45F31-7068-7940-93CE-A582DE99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B5B0B2-9001-9C43-94D3-FDA1B3D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46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595A38-964A-7943-9512-008D2BFCA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7727F-C568-9F44-AB83-5BBB7C26E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7903A-D50F-854D-B24D-86C7694DA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074F-FE62-624D-811F-E564DD53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F7AEE-5495-734A-9B15-19FDA66A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B5B0B2-9001-9C43-94D3-FDA1B3D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4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2E-C471-458D-A798-1B6FA4E804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6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2E-C471-458D-A798-1B6FA4E804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1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2E-C471-458D-A798-1B6FA4E804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3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2E-C471-458D-A798-1B6FA4E804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9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2E-C471-458D-A798-1B6FA4E804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85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E2E2E-C471-458D-A798-1B6FA4E804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3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CCE2E2E-C471-458D-A798-1B6FA4E804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0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6" r:id="rId13"/>
    <p:sldLayoutId id="2147483678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61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ctr" defTabSz="457200" rtl="0" eaLnBrk="1" latinLnBrk="0" hangingPunct="1">
        <a:lnSpc>
          <a:spcPts val="4400"/>
        </a:lnSpc>
        <a:spcBef>
          <a:spcPct val="0"/>
        </a:spcBef>
        <a:buNone/>
        <a:defRPr sz="3800" b="1" kern="1200" spc="-2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44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8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200" b="1" i="0" kern="1200" spc="-5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600"/>
        </a:spcBef>
        <a:buClr>
          <a:schemeClr val="accent2"/>
        </a:buClr>
        <a:buSzPct val="80000"/>
        <a:buFontTx/>
        <a:buNone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10000"/>
        </a:lnSpc>
        <a:spcBef>
          <a:spcPts val="600"/>
        </a:spcBef>
        <a:buClr>
          <a:schemeClr val="accent2"/>
        </a:buClr>
        <a:buSzPct val="80000"/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600"/>
        </a:spcBef>
        <a:buClr>
          <a:schemeClr val="accent2"/>
        </a:buClr>
        <a:buSzPct val="8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31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cic.com/asbesto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cic.com/asbesto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8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sky, outdoor, city&#10;&#10;Description automatically generated">
            <a:extLst>
              <a:ext uri="{FF2B5EF4-FFF2-40B4-BE49-F238E27FC236}">
                <a16:creationId xmlns:a16="http://schemas.microsoft.com/office/drawing/2014/main" id="{0939875F-D4E6-2CCB-FFDF-908C783B2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8000"/>
          </a:blip>
          <a:srcRect t="13866" r="4726" b="17205"/>
          <a:stretch/>
        </p:blipFill>
        <p:spPr>
          <a:xfrm>
            <a:off x="2" y="0"/>
            <a:ext cx="12191999" cy="5183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39AB73-710D-CCF7-3B10-81AC10D043A4}"/>
              </a:ext>
            </a:extLst>
          </p:cNvPr>
          <p:cNvSpPr txBox="1"/>
          <p:nvPr/>
        </p:nvSpPr>
        <p:spPr>
          <a:xfrm>
            <a:off x="1" y="856351"/>
            <a:ext cx="12192000" cy="233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cap="all" dirty="0">
                <a:solidFill>
                  <a:schemeClr val="bg1"/>
                </a:solidFill>
                <a:latin typeface="Oswald Light" panose="02000303000000000000" pitchFamily="2" charset="77"/>
              </a:rPr>
              <a:t>2023 CLASS ACTION MONEY</a:t>
            </a:r>
            <a:br>
              <a:rPr lang="en-US" sz="7200" cap="all" dirty="0">
                <a:solidFill>
                  <a:schemeClr val="bg1"/>
                </a:solidFill>
                <a:latin typeface="Oswald Light" panose="02000303000000000000" pitchFamily="2" charset="77"/>
              </a:rPr>
            </a:br>
            <a:r>
              <a:rPr lang="en-US" sz="7200" cap="all" dirty="0">
                <a:solidFill>
                  <a:schemeClr val="bg1"/>
                </a:solidFill>
                <a:latin typeface="Oswald Light" panose="02000303000000000000" pitchFamily="2" charset="77"/>
              </a:rPr>
              <a:t>&amp; ETHICS CONFERENCE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AA184-006B-3AEA-EC89-E5A5A805BAD8}"/>
              </a:ext>
            </a:extLst>
          </p:cNvPr>
          <p:cNvSpPr txBox="1"/>
          <p:nvPr/>
        </p:nvSpPr>
        <p:spPr>
          <a:xfrm>
            <a:off x="1" y="3066247"/>
            <a:ext cx="12192000" cy="1662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sz="3200" b="1" spc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8, 2023</a:t>
            </a:r>
          </a:p>
          <a:p>
            <a:pPr algn="ctr">
              <a:lnSpc>
                <a:spcPct val="200000"/>
              </a:lnSpc>
            </a:pPr>
            <a:r>
              <a:rPr lang="en-US" sz="2133" b="1" spc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133" b="1" spc="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33" b="1" spc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PRESENTED BY BEARD GROUP, INC.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C3BF11-B329-8DB5-A548-E3CCD6DC3963}"/>
              </a:ext>
            </a:extLst>
          </p:cNvPr>
          <p:cNvSpPr/>
          <p:nvPr/>
        </p:nvSpPr>
        <p:spPr>
          <a:xfrm>
            <a:off x="2" y="5232971"/>
            <a:ext cx="12191999" cy="162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spc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D2790-2920-BF36-CC3A-149B05C1D83C}"/>
              </a:ext>
            </a:extLst>
          </p:cNvPr>
          <p:cNvSpPr txBox="1"/>
          <p:nvPr/>
        </p:nvSpPr>
        <p:spPr>
          <a:xfrm>
            <a:off x="1" y="5370866"/>
            <a:ext cx="121920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spc="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SPONSORED BY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1E4F81-19E3-4A5F-F3DF-FF60E7F0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8" y="5896655"/>
            <a:ext cx="970849" cy="6310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FC00DB-773E-CD9E-0AB5-B562EFE20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369" y="6118348"/>
            <a:ext cx="1794739" cy="3519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6C0E0A-036C-D57B-26A9-3B97093F3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327" y="6094903"/>
            <a:ext cx="1232540" cy="370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2380D8-8033-2998-FD28-CACB3B767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076" y="6038605"/>
            <a:ext cx="3113469" cy="4891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952F7C-FC28-39D0-4D6A-CAC71158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9778" y="6118347"/>
            <a:ext cx="1230135" cy="424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2D6028-9DA8-DCF2-A06E-8DEC5369C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5900" y="6058501"/>
            <a:ext cx="1689957" cy="4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0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421D81-D809-CF5D-7238-C91B7C04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552347" cy="579438"/>
          </a:xfrm>
        </p:spPr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</a:rPr>
              <a:t>Nuclear Verdicts - Connecticut</a:t>
            </a: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818423" y="1676400"/>
            <a:ext cx="9926638" cy="465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685800">
              <a:defRPr/>
            </a:pPr>
            <a:r>
              <a:rPr lang="en-US" sz="3200" b="1" i="1" dirty="0" err="1">
                <a:solidFill>
                  <a:prstClr val="black"/>
                </a:solidFill>
              </a:rPr>
              <a:t>Peckham</a:t>
            </a:r>
            <a:r>
              <a:rPr lang="en-US" sz="3200" b="1" i="1" dirty="0">
                <a:solidFill>
                  <a:prstClr val="black"/>
                </a:solidFill>
              </a:rPr>
              <a:t> v. R.T. Vanderbilt, Inc.</a:t>
            </a:r>
          </a:p>
          <a:p>
            <a:pPr lvl="1"/>
            <a:r>
              <a:rPr lang="en-US" sz="3200" dirty="0"/>
              <a:t>Connecticut</a:t>
            </a:r>
          </a:p>
          <a:p>
            <a:pPr lvl="1"/>
            <a:r>
              <a:rPr lang="en-US" sz="3200" dirty="0"/>
              <a:t>Waters Kraus &amp; Paul</a:t>
            </a:r>
          </a:p>
          <a:p>
            <a:pPr lvl="1"/>
            <a:r>
              <a:rPr lang="en-US" sz="3200" dirty="0"/>
              <a:t>Deceased 76 year old Plaintiff</a:t>
            </a:r>
          </a:p>
          <a:p>
            <a:pPr lvl="1"/>
            <a:r>
              <a:rPr lang="en-US" sz="3200" dirty="0"/>
              <a:t>Mesothelioma</a:t>
            </a:r>
          </a:p>
          <a:p>
            <a:pPr lvl="1"/>
            <a:r>
              <a:rPr lang="en-US" sz="3200" b="1" dirty="0"/>
              <a:t>$20 million </a:t>
            </a:r>
            <a:r>
              <a:rPr lang="en-US" sz="3200" dirty="0"/>
              <a:t>awarded against Vanderbilt and DAP</a:t>
            </a:r>
          </a:p>
          <a:p>
            <a:pPr marL="411480" lvl="1" indent="0">
              <a:buFont typeface="Arial" pitchFamily="34" charset="0"/>
              <a:buNone/>
            </a:pPr>
            <a:r>
              <a:rPr lang="en-US" sz="3200" dirty="0"/>
              <a:t>	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568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642" y="613244"/>
            <a:ext cx="10160000" cy="579438"/>
          </a:xfrm>
        </p:spPr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</a:rPr>
              <a:t>Nuclear Verdicts – South Carolina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821856" y="1576536"/>
            <a:ext cx="8816975" cy="444500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200" b="1" i="1" dirty="0"/>
              <a:t>Sarah Plant v. Avon Products, Inc., et al.</a:t>
            </a:r>
          </a:p>
          <a:p>
            <a:pPr lvl="1"/>
            <a:r>
              <a:rPr lang="en-US" sz="3200" dirty="0"/>
              <a:t>South Carolina</a:t>
            </a:r>
          </a:p>
          <a:p>
            <a:pPr lvl="1"/>
            <a:r>
              <a:rPr lang="en-US" sz="3200" dirty="0"/>
              <a:t>Dean Omar Branham Shirley, LLP</a:t>
            </a:r>
          </a:p>
          <a:p>
            <a:pPr lvl="1"/>
            <a:r>
              <a:rPr lang="en-US" sz="3200" dirty="0"/>
              <a:t>36-year old plaintiff </a:t>
            </a:r>
          </a:p>
          <a:p>
            <a:pPr lvl="1"/>
            <a:r>
              <a:rPr lang="en-US" sz="3200" dirty="0"/>
              <a:t>Mesothelioma</a:t>
            </a:r>
          </a:p>
          <a:p>
            <a:pPr lvl="1"/>
            <a:r>
              <a:rPr lang="en-US" sz="3200" b="1" dirty="0"/>
              <a:t>$29.14 million </a:t>
            </a:r>
            <a:r>
              <a:rPr lang="en-US" sz="3200" dirty="0"/>
              <a:t>award (Whittaker Clark </a:t>
            </a:r>
            <a:br>
              <a:rPr lang="en-US" sz="3200" dirty="0"/>
            </a:br>
            <a:r>
              <a:rPr lang="en-US" sz="3200" dirty="0"/>
              <a:t>Daniels – 100%; IMI </a:t>
            </a:r>
            <a:r>
              <a:rPr lang="en-US" sz="3200" dirty="0" err="1"/>
              <a:t>Fabi</a:t>
            </a:r>
            <a:r>
              <a:rPr lang="en-US" sz="3200" dirty="0"/>
              <a:t> 0%)</a:t>
            </a:r>
          </a:p>
          <a:p>
            <a:pPr lvl="1"/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728" y="4343400"/>
            <a:ext cx="1887340" cy="1258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398" y="3165199"/>
            <a:ext cx="1258872" cy="126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1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</a:rPr>
              <a:t>Trends in Asbestos &amp; Talc Litigation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19200" y="2133600"/>
            <a:ext cx="8107363" cy="3581400"/>
          </a:xfrm>
        </p:spPr>
        <p:txBody>
          <a:bodyPr>
            <a:noAutofit/>
          </a:bodyPr>
          <a:lstStyle/>
          <a:p>
            <a:pPr marL="457200" indent="-274320"/>
            <a:r>
              <a:rPr lang="en-US" sz="3200" b="1" dirty="0"/>
              <a:t>Contaminated Talc Cases </a:t>
            </a:r>
          </a:p>
          <a:p>
            <a:pPr marL="457200" indent="-274320"/>
            <a:endParaRPr lang="en-US" sz="3200" b="1" dirty="0"/>
          </a:p>
          <a:p>
            <a:pPr marL="457200" indent="-274320"/>
            <a:r>
              <a:rPr lang="en-US" sz="3200" b="1" dirty="0"/>
              <a:t>Corporate Restructuring &amp; Buy Outs</a:t>
            </a:r>
          </a:p>
          <a:p>
            <a:pPr marL="457200" indent="-274320"/>
            <a:endParaRPr lang="en-US" sz="3200" b="1" dirty="0"/>
          </a:p>
          <a:p>
            <a:pPr marL="457200" indent="-274320"/>
            <a:r>
              <a:rPr lang="en-US" sz="3200" b="1" dirty="0"/>
              <a:t>Spontaneous/Idiopathic Defense</a:t>
            </a:r>
          </a:p>
          <a:p>
            <a:pPr marL="457200" indent="-274320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49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838200"/>
            <a:ext cx="10160000" cy="579438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Key Procedural &amp; Statutory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762000" y="1981200"/>
            <a:ext cx="10210800" cy="4445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b="1" dirty="0"/>
              <a:t>Bankruptcy Trust Transparency Laws</a:t>
            </a:r>
          </a:p>
          <a:p>
            <a:pPr marL="457200" indent="-457200"/>
            <a:endParaRPr lang="en-US" sz="3200" b="1" dirty="0"/>
          </a:p>
          <a:p>
            <a:pPr marL="457200" indent="-457200"/>
            <a:r>
              <a:rPr lang="en-US" sz="3200" b="1" dirty="0"/>
              <a:t>Over-naming Reform Disclosure Laws</a:t>
            </a:r>
          </a:p>
          <a:p>
            <a:pPr marL="457200" indent="-457200"/>
            <a:endParaRPr lang="en-US" sz="3200" dirty="0"/>
          </a:p>
          <a:p>
            <a:pPr marL="457200" indent="-457200">
              <a:buClr>
                <a:srgbClr val="0082B2"/>
              </a:buClr>
            </a:pPr>
            <a:r>
              <a:rPr lang="en-US" sz="3200" b="1" dirty="0">
                <a:solidFill>
                  <a:prstClr val="black"/>
                </a:solidFill>
              </a:rPr>
              <a:t>New York Special Master </a:t>
            </a:r>
            <a:r>
              <a:rPr lang="en-US" sz="3200" dirty="0">
                <a:solidFill>
                  <a:prstClr val="black"/>
                </a:solidFill>
              </a:rPr>
              <a:t>– </a:t>
            </a:r>
            <a:r>
              <a:rPr lang="en-US" sz="3200" b="1" dirty="0">
                <a:solidFill>
                  <a:prstClr val="black"/>
                </a:solidFill>
              </a:rPr>
              <a:t>Punitive Damages Discovery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5947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20" y="619126"/>
            <a:ext cx="7848600" cy="579438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Key Opinions and New Case Law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990600" y="1447800"/>
            <a:ext cx="9891713" cy="4445000"/>
          </a:xfrm>
        </p:spPr>
        <p:txBody>
          <a:bodyPr/>
          <a:lstStyle/>
          <a:p>
            <a:pPr marL="1028700" lvl="1"/>
            <a:endParaRPr lang="en-US" sz="2800" dirty="0"/>
          </a:p>
          <a:p>
            <a:pPr marL="285750" indent="-285750"/>
            <a:r>
              <a:rPr lang="en-US" sz="2800" b="1" dirty="0"/>
              <a:t>US Supreme Court – Personal Jurisdiction</a:t>
            </a:r>
            <a:r>
              <a:rPr lang="en-US" sz="2800" dirty="0"/>
              <a:t> (</a:t>
            </a:r>
            <a:r>
              <a:rPr lang="en-US" sz="2800" i="1" dirty="0"/>
              <a:t>Mallory v. Norfolk</a:t>
            </a:r>
            <a:r>
              <a:rPr lang="en-US" sz="2800" dirty="0"/>
              <a:t>) </a:t>
            </a:r>
          </a:p>
          <a:p>
            <a:pPr marL="1028700" lvl="1"/>
            <a:r>
              <a:rPr lang="en-US" sz="2800" dirty="0"/>
              <a:t>Is registering to do business in a state enough?</a:t>
            </a:r>
          </a:p>
          <a:p>
            <a:pPr marL="1028700" lvl="1"/>
            <a:endParaRPr lang="en-US" sz="2800" dirty="0"/>
          </a:p>
          <a:p>
            <a:pPr marL="285750" indent="-285750"/>
            <a:r>
              <a:rPr lang="en-US" sz="2800" b="1" dirty="0"/>
              <a:t>California Case Law – Corporate Representatives</a:t>
            </a:r>
          </a:p>
          <a:p>
            <a:pPr marL="1028700" lvl="1"/>
            <a:r>
              <a:rPr lang="en-US" sz="2800" i="1" dirty="0" err="1"/>
              <a:t>Berroteran</a:t>
            </a:r>
            <a:r>
              <a:rPr lang="en-US" sz="2800" i="1" dirty="0"/>
              <a:t> v. Ford – </a:t>
            </a:r>
            <a:r>
              <a:rPr lang="en-US" sz="2800" dirty="0"/>
              <a:t>Prior Depositions</a:t>
            </a:r>
            <a:endParaRPr lang="en-US" sz="2800" i="1" dirty="0"/>
          </a:p>
          <a:p>
            <a:pPr marL="1028700" lvl="1"/>
            <a:r>
              <a:rPr lang="en-US" sz="2800" i="1" dirty="0"/>
              <a:t>Ramirez v. Avon Products, Inc. – </a:t>
            </a:r>
            <a:r>
              <a:rPr lang="en-US" sz="2800" dirty="0"/>
              <a:t>Personal Knowledge</a:t>
            </a:r>
            <a:endParaRPr lang="en-US" sz="2800" i="1" dirty="0"/>
          </a:p>
          <a:p>
            <a:pPr marL="285750" indent="-28575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944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986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8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sky, outdoor, city&#10;&#10;Description automatically generated">
            <a:extLst>
              <a:ext uri="{FF2B5EF4-FFF2-40B4-BE49-F238E27FC236}">
                <a16:creationId xmlns:a16="http://schemas.microsoft.com/office/drawing/2014/main" id="{0939875F-D4E6-2CCB-FFDF-908C783B2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8000"/>
          </a:blip>
          <a:srcRect t="13866" r="4726" b="17205"/>
          <a:stretch/>
        </p:blipFill>
        <p:spPr>
          <a:xfrm>
            <a:off x="2" y="0"/>
            <a:ext cx="12191999" cy="5183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39AB73-710D-CCF7-3B10-81AC10D043A4}"/>
              </a:ext>
            </a:extLst>
          </p:cNvPr>
          <p:cNvSpPr txBox="1"/>
          <p:nvPr/>
        </p:nvSpPr>
        <p:spPr>
          <a:xfrm>
            <a:off x="1" y="856351"/>
            <a:ext cx="12192000" cy="233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cap="all" dirty="0">
                <a:solidFill>
                  <a:schemeClr val="bg1"/>
                </a:solidFill>
                <a:latin typeface="Oswald Light" panose="02000303000000000000" pitchFamily="2" charset="77"/>
              </a:rPr>
              <a:t>2023 CLASS ACTION MONEY</a:t>
            </a:r>
            <a:br>
              <a:rPr lang="en-US" sz="7200" cap="all" dirty="0">
                <a:solidFill>
                  <a:schemeClr val="bg1"/>
                </a:solidFill>
                <a:latin typeface="Oswald Light" panose="02000303000000000000" pitchFamily="2" charset="77"/>
              </a:rPr>
            </a:br>
            <a:r>
              <a:rPr lang="en-US" sz="7200" cap="all" dirty="0">
                <a:solidFill>
                  <a:schemeClr val="bg1"/>
                </a:solidFill>
                <a:latin typeface="Oswald Light" panose="02000303000000000000" pitchFamily="2" charset="77"/>
              </a:rPr>
              <a:t>&amp; ETHICS CONFERENCE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AA184-006B-3AEA-EC89-E5A5A805BAD8}"/>
              </a:ext>
            </a:extLst>
          </p:cNvPr>
          <p:cNvSpPr txBox="1"/>
          <p:nvPr/>
        </p:nvSpPr>
        <p:spPr>
          <a:xfrm>
            <a:off x="1" y="3066247"/>
            <a:ext cx="12192000" cy="1662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sz="3200" b="1" spc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8, 2023</a:t>
            </a:r>
          </a:p>
          <a:p>
            <a:pPr algn="ctr">
              <a:lnSpc>
                <a:spcPct val="200000"/>
              </a:lnSpc>
            </a:pPr>
            <a:r>
              <a:rPr lang="en-US" sz="2133" b="1" spc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133" b="1" spc="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33" b="1" spc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PRESENTED BY BEARD GROUP, INC.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C3BF11-B329-8DB5-A548-E3CCD6DC3963}"/>
              </a:ext>
            </a:extLst>
          </p:cNvPr>
          <p:cNvSpPr/>
          <p:nvPr/>
        </p:nvSpPr>
        <p:spPr>
          <a:xfrm>
            <a:off x="2" y="5232971"/>
            <a:ext cx="12191999" cy="162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spc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D2790-2920-BF36-CC3A-149B05C1D83C}"/>
              </a:ext>
            </a:extLst>
          </p:cNvPr>
          <p:cNvSpPr txBox="1"/>
          <p:nvPr/>
        </p:nvSpPr>
        <p:spPr>
          <a:xfrm>
            <a:off x="1" y="5370866"/>
            <a:ext cx="121920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spc="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SPONSORED BY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1E4F81-19E3-4A5F-F3DF-FF60E7F0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8" y="5896655"/>
            <a:ext cx="970849" cy="6310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FC00DB-773E-CD9E-0AB5-B562EFE20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369" y="6118348"/>
            <a:ext cx="1794739" cy="3519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6C0E0A-036C-D57B-26A9-3B97093F3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327" y="6094903"/>
            <a:ext cx="1232540" cy="370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2380D8-8033-2998-FD28-CACB3B767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076" y="6038605"/>
            <a:ext cx="3113469" cy="4891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952F7C-FC28-39D0-4D6A-CAC71158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9778" y="6118347"/>
            <a:ext cx="1230135" cy="424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2D6028-9DA8-DCF2-A06E-8DEC5369C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5900" y="6058501"/>
            <a:ext cx="1689957" cy="4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4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84982"/>
            <a:ext cx="10058400" cy="1480438"/>
          </a:xfrm>
        </p:spPr>
        <p:txBody>
          <a:bodyPr/>
          <a:lstStyle/>
          <a:p>
            <a:r>
              <a:rPr lang="en-US" sz="3600" b="1" dirty="0"/>
              <a:t>Mass Torts: Cases to Watch in 2023</a:t>
            </a:r>
            <a:br>
              <a:rPr lang="en-US" sz="3600" b="1" dirty="0"/>
            </a:br>
            <a:r>
              <a:rPr lang="en-US" sz="3600" b="1" dirty="0"/>
              <a:t>Asbestos &amp; Talc Litigation Updates and Verdicts</a:t>
            </a:r>
            <a:br>
              <a:rPr lang="en-US" b="1" dirty="0"/>
            </a:br>
            <a:r>
              <a:rPr lang="en-US" sz="2400" b="1" dirty="0"/>
              <a:t>May 8, 2023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912555"/>
            <a:ext cx="1475400" cy="2021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8258" y="4630191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Christopher C.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Ege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Co-Managing Partner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Austin, Texas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cege@grsm.com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5029200"/>
            <a:ext cx="1298561" cy="24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719" y="2895600"/>
            <a:ext cx="5312881" cy="305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2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5336C"/>
                </a:solidFill>
              </a:rPr>
              <a:t>Total Asbestos and Talc Verdicts by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3492" y="6516749"/>
            <a:ext cx="2367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As of April 13, 2023</a:t>
            </a:r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590150"/>
              </p:ext>
            </p:extLst>
          </p:nvPr>
        </p:nvGraphicFramePr>
        <p:xfrm>
          <a:off x="990600" y="1447800"/>
          <a:ext cx="8915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216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00099"/>
            <a:ext cx="10160000" cy="579438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Plaintiffs’ v. Defense Verdicts by Year</a:t>
            </a:r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51890"/>
              </p:ext>
            </p:extLst>
          </p:nvPr>
        </p:nvGraphicFramePr>
        <p:xfrm>
          <a:off x="457200" y="1676400"/>
          <a:ext cx="9296400" cy="450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55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838200"/>
            <a:ext cx="10160000" cy="73183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Percentage of Verdicts by Disease 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(2020 - 2023)</a:t>
            </a: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468532"/>
              </p:ext>
            </p:extLst>
          </p:nvPr>
        </p:nvGraphicFramePr>
        <p:xfrm>
          <a:off x="152400" y="1905000"/>
          <a:ext cx="8839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388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16743"/>
            <a:ext cx="10160000" cy="57943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5336C"/>
                </a:solidFill>
              </a:rPr>
              <a:t>Average Verdict Values </a:t>
            </a:r>
            <a:br>
              <a:rPr lang="en-US" sz="4000" b="1" dirty="0">
                <a:solidFill>
                  <a:srgbClr val="05336C"/>
                </a:solidFill>
              </a:rPr>
            </a:br>
            <a:r>
              <a:rPr lang="en-US" sz="4000" b="1" dirty="0">
                <a:solidFill>
                  <a:srgbClr val="05336C"/>
                </a:solidFill>
              </a:rPr>
              <a:t>(2020–2023)</a:t>
            </a: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918504"/>
              </p:ext>
            </p:extLst>
          </p:nvPr>
        </p:nvGraphicFramePr>
        <p:xfrm>
          <a:off x="685800" y="1600200"/>
          <a:ext cx="9296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790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</a:rPr>
              <a:t>Asbestos Claims – Filings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3335944" y="1600200"/>
            <a:ext cx="7010400" cy="5038725"/>
          </a:xfrm>
        </p:spPr>
        <p:txBody>
          <a:bodyPr>
            <a:noAutofit/>
          </a:bodyPr>
          <a:lstStyle/>
          <a:p>
            <a:pPr marL="457200" indent="-274320">
              <a:spcBef>
                <a:spcPts val="200"/>
              </a:spcBef>
            </a:pPr>
            <a:r>
              <a:rPr lang="en-US" sz="2400" dirty="0"/>
              <a:t>Total Filings are Down (7% decrease in 2022)</a:t>
            </a:r>
          </a:p>
          <a:p>
            <a:pPr marL="457200" indent="-274320">
              <a:spcBef>
                <a:spcPts val="200"/>
              </a:spcBef>
            </a:pPr>
            <a:endParaRPr lang="en-US" sz="1000" dirty="0"/>
          </a:p>
          <a:p>
            <a:pPr marL="457200" indent="-274320">
              <a:spcBef>
                <a:spcPts val="200"/>
              </a:spcBef>
            </a:pPr>
            <a:r>
              <a:rPr lang="en-US" sz="2400" dirty="0"/>
              <a:t>Lung Cancer Filings Down Significantly (-18%)</a:t>
            </a:r>
          </a:p>
          <a:p>
            <a:pPr marL="182880" indent="-274320">
              <a:spcBef>
                <a:spcPts val="200"/>
              </a:spcBef>
            </a:pPr>
            <a:endParaRPr lang="en-US" sz="1000" dirty="0"/>
          </a:p>
          <a:p>
            <a:pPr marL="457200" indent="-274320">
              <a:spcBef>
                <a:spcPts val="200"/>
              </a:spcBef>
            </a:pPr>
            <a:r>
              <a:rPr lang="en-US" sz="2400" dirty="0"/>
              <a:t>IL (Madison County) remains at the top (27%)</a:t>
            </a:r>
          </a:p>
          <a:p>
            <a:pPr marL="457200" indent="-274320">
              <a:spcBef>
                <a:spcPts val="200"/>
              </a:spcBef>
            </a:pPr>
            <a:endParaRPr lang="en-US" sz="1000" dirty="0"/>
          </a:p>
          <a:p>
            <a:pPr marL="457200" indent="-274320">
              <a:spcBef>
                <a:spcPts val="200"/>
              </a:spcBef>
            </a:pPr>
            <a:r>
              <a:rPr lang="en-US" sz="2400" dirty="0"/>
              <a:t>Increased filings in CA</a:t>
            </a:r>
          </a:p>
          <a:p>
            <a:pPr marL="457200" indent="-274320">
              <a:spcBef>
                <a:spcPts val="200"/>
              </a:spcBef>
            </a:pPr>
            <a:endParaRPr lang="en-US" sz="1000" dirty="0"/>
          </a:p>
          <a:p>
            <a:pPr marL="457200" indent="-274320">
              <a:spcBef>
                <a:spcPts val="200"/>
              </a:spcBef>
            </a:pPr>
            <a:r>
              <a:rPr lang="en-US" sz="2400" dirty="0"/>
              <a:t>Decreased filings in IL, MO and WV</a:t>
            </a:r>
          </a:p>
          <a:p>
            <a:pPr marL="457200" indent="-274320">
              <a:spcBef>
                <a:spcPts val="200"/>
              </a:spcBef>
            </a:pPr>
            <a:endParaRPr lang="en-US" sz="1000" dirty="0"/>
          </a:p>
          <a:p>
            <a:pPr marL="457200" indent="-274320">
              <a:spcBef>
                <a:spcPts val="200"/>
              </a:spcBef>
            </a:pPr>
            <a:r>
              <a:rPr lang="en-US" sz="2400" dirty="0"/>
              <a:t>Gori, Simmons, Weitz, </a:t>
            </a:r>
            <a:r>
              <a:rPr lang="en-US" sz="2400" dirty="0" err="1"/>
              <a:t>Maune</a:t>
            </a:r>
            <a:r>
              <a:rPr lang="en-US" sz="2400" dirty="0"/>
              <a:t>, SWMW top filers</a:t>
            </a:r>
          </a:p>
          <a:p>
            <a:pPr marL="457200" indent="-274320">
              <a:spcBef>
                <a:spcPts val="200"/>
              </a:spcBef>
            </a:pPr>
            <a:endParaRPr lang="en-US" sz="1000" dirty="0"/>
          </a:p>
          <a:p>
            <a:pPr marL="457200" indent="-274320">
              <a:spcBef>
                <a:spcPts val="200"/>
              </a:spcBef>
            </a:pPr>
            <a:r>
              <a:rPr lang="en-US" sz="2400" dirty="0"/>
              <a:t>Top Mesothelioma Filing States: IL, NY, PA, CA</a:t>
            </a:r>
          </a:p>
          <a:p>
            <a:pPr marL="182880" indent="0">
              <a:spcBef>
                <a:spcPts val="200"/>
              </a:spcBef>
              <a:buNone/>
            </a:pPr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85800" y="2209800"/>
            <a:ext cx="2669517" cy="27724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1488" y="6400800"/>
            <a:ext cx="6611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 See </a:t>
            </a:r>
            <a:r>
              <a:rPr lang="en-US" sz="1400" dirty="0">
                <a:hlinkClick r:id="rId4"/>
              </a:rPr>
              <a:t>2022 Asbestos Litigation Report - Mesothelioma Claims &amp; Trends - KCIC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933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51" y="609600"/>
            <a:ext cx="8305800" cy="838200"/>
          </a:xfrm>
        </p:spPr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</a:rPr>
              <a:t>Talc Exposures in Asbestos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439400" cy="4724400"/>
          </a:xfrm>
        </p:spPr>
        <p:txBody>
          <a:bodyPr>
            <a:normAutofit/>
          </a:bodyPr>
          <a:lstStyle/>
          <a:p>
            <a:r>
              <a:rPr lang="en-US" sz="3200" dirty="0"/>
              <a:t>For 2022 –</a:t>
            </a:r>
          </a:p>
          <a:p>
            <a:pPr lvl="1"/>
            <a:r>
              <a:rPr lang="en-US" sz="3200" dirty="0"/>
              <a:t>29% Increase in Asbestos Filings with Talc Exposures </a:t>
            </a:r>
          </a:p>
          <a:p>
            <a:pPr lvl="1"/>
            <a:endParaRPr lang="en-US" sz="1000" dirty="0"/>
          </a:p>
          <a:p>
            <a:pPr lvl="1"/>
            <a:r>
              <a:rPr lang="en-US" sz="3200" dirty="0"/>
              <a:t>11% of all Asbestos Filings have Talc Claims </a:t>
            </a:r>
          </a:p>
          <a:p>
            <a:pPr lvl="1"/>
            <a:endParaRPr lang="en-US" sz="1000" dirty="0"/>
          </a:p>
          <a:p>
            <a:pPr lvl="1"/>
            <a:r>
              <a:rPr lang="en-US" sz="3200" dirty="0"/>
              <a:t>Madison County, IL remains top jurisdiction for Talc Claims</a:t>
            </a:r>
          </a:p>
          <a:p>
            <a:pPr lvl="1"/>
            <a:endParaRPr lang="en-US" sz="1000" dirty="0"/>
          </a:p>
          <a:p>
            <a:pPr lvl="1"/>
            <a:r>
              <a:rPr lang="en-US" sz="3200" dirty="0"/>
              <a:t>54% of all Los Angeles filings included Talc Claims </a:t>
            </a:r>
          </a:p>
          <a:p>
            <a:pPr lvl="1"/>
            <a:endParaRPr lang="en-US" sz="1000" dirty="0"/>
          </a:p>
          <a:p>
            <a:pPr lvl="1"/>
            <a:r>
              <a:rPr lang="en-US" sz="3200" dirty="0"/>
              <a:t>48% of all Talc Claims were Female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2E-C471-458D-A798-1B6FA4E804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691" y="6045200"/>
            <a:ext cx="6611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 See </a:t>
            </a:r>
            <a:r>
              <a:rPr lang="en-US" sz="1400" dirty="0">
                <a:hlinkClick r:id="rId3"/>
              </a:rPr>
              <a:t>2022 Asbestos Litigation Report - Mesothelioma Claims &amp; Trends - KCIC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291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809"/>
            <a:ext cx="10160000" cy="579438"/>
          </a:xfrm>
        </p:spPr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</a:rPr>
              <a:t>Nuclear Verdicts - California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18423" y="1676400"/>
            <a:ext cx="9926638" cy="4651375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200" b="1" i="1" dirty="0"/>
              <a:t>William </a:t>
            </a:r>
            <a:r>
              <a:rPr lang="en-US" sz="3200" b="1" i="1" dirty="0" err="1"/>
              <a:t>Gaborko</a:t>
            </a:r>
            <a:r>
              <a:rPr lang="en-US" sz="3200" b="1" i="1" dirty="0"/>
              <a:t> v. Emerson Electric, et al.</a:t>
            </a:r>
          </a:p>
          <a:p>
            <a:pPr lvl="1"/>
            <a:r>
              <a:rPr lang="en-US" sz="3200" dirty="0"/>
              <a:t>Los Angeles, California</a:t>
            </a:r>
          </a:p>
          <a:p>
            <a:pPr lvl="1"/>
            <a:r>
              <a:rPr lang="en-US" sz="3200" dirty="0"/>
              <a:t>Weitz &amp; Luxenberg</a:t>
            </a:r>
          </a:p>
          <a:p>
            <a:pPr lvl="1"/>
            <a:r>
              <a:rPr lang="en-US" sz="3200" dirty="0"/>
              <a:t>Deceased 84 year old Plaintiff </a:t>
            </a:r>
          </a:p>
          <a:p>
            <a:pPr lvl="1"/>
            <a:r>
              <a:rPr lang="en-US" sz="3200" dirty="0"/>
              <a:t>Mesothelioma</a:t>
            </a:r>
          </a:p>
          <a:p>
            <a:pPr lvl="1"/>
            <a:r>
              <a:rPr lang="en-US" sz="3200" b="1" dirty="0"/>
              <a:t>$40 million awarded </a:t>
            </a:r>
            <a:r>
              <a:rPr lang="en-US" sz="3200" dirty="0"/>
              <a:t>(Emerson Electric – 65%, U.S. Navy – 10%, Contributory Negligence – 25%)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3400" y="2895600"/>
            <a:ext cx="2263142" cy="157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04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6">
      <a:dk1>
        <a:srgbClr val="2F2B20"/>
      </a:dk1>
      <a:lt1>
        <a:srgbClr val="FFFFFF"/>
      </a:lt1>
      <a:dk2>
        <a:srgbClr val="003366"/>
      </a:dk2>
      <a:lt2>
        <a:srgbClr val="DFDCB7"/>
      </a:lt2>
      <a:accent1>
        <a:srgbClr val="003366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 Conference-Spec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 Conference NY23 Template" id="{678FF5BD-2CB8-C548-B713-828B8009B179}" vid="{1083DEC7-C89A-3740-959B-ED45C94A300A}"/>
    </a:ext>
  </a:extLst>
</a:theme>
</file>

<file path=ppt/theme/theme3.xml><?xml version="1.0" encoding="utf-8"?>
<a:theme xmlns:a="http://schemas.openxmlformats.org/drawingml/2006/main" name="1_GR Conference-Text">
  <a:themeElements>
    <a:clrScheme name="Custom 2">
      <a:dk1>
        <a:sysClr val="windowText" lastClr="000000"/>
      </a:dk1>
      <a:lt1>
        <a:sysClr val="window" lastClr="FFFFFF"/>
      </a:lt1>
      <a:dk2>
        <a:srgbClr val="25408F"/>
      </a:dk2>
      <a:lt2>
        <a:srgbClr val="EEECE1"/>
      </a:lt2>
      <a:accent1>
        <a:srgbClr val="005E96"/>
      </a:accent1>
      <a:accent2>
        <a:srgbClr val="0082B2"/>
      </a:accent2>
      <a:accent3>
        <a:srgbClr val="80C342"/>
      </a:accent3>
      <a:accent4>
        <a:srgbClr val="003471"/>
      </a:accent4>
      <a:accent5>
        <a:srgbClr val="7A1317"/>
      </a:accent5>
      <a:accent6>
        <a:srgbClr val="E1F4FD"/>
      </a:accent6>
      <a:hlink>
        <a:srgbClr val="005E96"/>
      </a:hlink>
      <a:folHlink>
        <a:srgbClr val="4888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 Conference Hartford23 Template" id="{2162331D-8457-774C-800C-81C3938EC27D}" vid="{EA621F1C-38AC-AF4E-94F3-76F137D9D28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25408F"/>
    </a:dk2>
    <a:lt2>
      <a:srgbClr val="EEECE1"/>
    </a:lt2>
    <a:accent1>
      <a:srgbClr val="005E96"/>
    </a:accent1>
    <a:accent2>
      <a:srgbClr val="0082B2"/>
    </a:accent2>
    <a:accent3>
      <a:srgbClr val="80C342"/>
    </a:accent3>
    <a:accent4>
      <a:srgbClr val="003471"/>
    </a:accent4>
    <a:accent5>
      <a:srgbClr val="7A1317"/>
    </a:accent5>
    <a:accent6>
      <a:srgbClr val="E1F4FD"/>
    </a:accent6>
    <a:hlink>
      <a:srgbClr val="005E96"/>
    </a:hlink>
    <a:folHlink>
      <a:srgbClr val="4888A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25408F"/>
    </a:dk2>
    <a:lt2>
      <a:srgbClr val="EEECE1"/>
    </a:lt2>
    <a:accent1>
      <a:srgbClr val="005E96"/>
    </a:accent1>
    <a:accent2>
      <a:srgbClr val="0082B2"/>
    </a:accent2>
    <a:accent3>
      <a:srgbClr val="80C342"/>
    </a:accent3>
    <a:accent4>
      <a:srgbClr val="003471"/>
    </a:accent4>
    <a:accent5>
      <a:srgbClr val="7A1317"/>
    </a:accent5>
    <a:accent6>
      <a:srgbClr val="E1F4FD"/>
    </a:accent6>
    <a:hlink>
      <a:srgbClr val="005E96"/>
    </a:hlink>
    <a:folHlink>
      <a:srgbClr val="4888A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25408F"/>
    </a:dk2>
    <a:lt2>
      <a:srgbClr val="EEECE1"/>
    </a:lt2>
    <a:accent1>
      <a:srgbClr val="005E96"/>
    </a:accent1>
    <a:accent2>
      <a:srgbClr val="0082B2"/>
    </a:accent2>
    <a:accent3>
      <a:srgbClr val="80C342"/>
    </a:accent3>
    <a:accent4>
      <a:srgbClr val="003471"/>
    </a:accent4>
    <a:accent5>
      <a:srgbClr val="7A1317"/>
    </a:accent5>
    <a:accent6>
      <a:srgbClr val="E1F4FD"/>
    </a:accent6>
    <a:hlink>
      <a:srgbClr val="005E96"/>
    </a:hlink>
    <a:folHlink>
      <a:srgbClr val="4888A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25408F"/>
    </a:dk2>
    <a:lt2>
      <a:srgbClr val="EEECE1"/>
    </a:lt2>
    <a:accent1>
      <a:srgbClr val="005E96"/>
    </a:accent1>
    <a:accent2>
      <a:srgbClr val="0082B2"/>
    </a:accent2>
    <a:accent3>
      <a:srgbClr val="80C342"/>
    </a:accent3>
    <a:accent4>
      <a:srgbClr val="003471"/>
    </a:accent4>
    <a:accent5>
      <a:srgbClr val="7A1317"/>
    </a:accent5>
    <a:accent6>
      <a:srgbClr val="E1F4FD"/>
    </a:accent6>
    <a:hlink>
      <a:srgbClr val="005E96"/>
    </a:hlink>
    <a:folHlink>
      <a:srgbClr val="4888A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5939</TotalTime>
  <Words>519</Words>
  <Application>Microsoft Office PowerPoint</Application>
  <PresentationFormat>Widescreen</PresentationFormat>
  <Paragraphs>112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Oswald Light</vt:lpstr>
      <vt:lpstr>Times New Roman</vt:lpstr>
      <vt:lpstr>Adjacency</vt:lpstr>
      <vt:lpstr>GR Conference-Special</vt:lpstr>
      <vt:lpstr>1_GR Conference-Text</vt:lpstr>
      <vt:lpstr>Office Theme</vt:lpstr>
      <vt:lpstr>PowerPoint Presentation</vt:lpstr>
      <vt:lpstr>Mass Torts: Cases to Watch in 2023 Asbestos &amp; Talc Litigation Updates and Verdicts May 8, 2023</vt:lpstr>
      <vt:lpstr>Total Asbestos and Talc Verdicts by Year</vt:lpstr>
      <vt:lpstr>Plaintiffs’ v. Defense Verdicts by Year</vt:lpstr>
      <vt:lpstr>Percentage of Verdicts by Disease  (2020 - 2023)</vt:lpstr>
      <vt:lpstr>Average Verdict Values  (2020–2023)</vt:lpstr>
      <vt:lpstr>Asbestos Claims – Filings</vt:lpstr>
      <vt:lpstr>Talc Exposures in Asbestos Claims</vt:lpstr>
      <vt:lpstr>Nuclear Verdicts - California</vt:lpstr>
      <vt:lpstr>Nuclear Verdicts - Connecticut</vt:lpstr>
      <vt:lpstr>Nuclear Verdicts – South Carolina</vt:lpstr>
      <vt:lpstr>Trends in Asbestos &amp; Talc Litigation </vt:lpstr>
      <vt:lpstr>Key Procedural &amp; Statutory Updates</vt:lpstr>
      <vt:lpstr>Key Opinions and New Case Law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Gordon Rees Scully Mansukhani, LLP</dc:title>
  <dc:creator>Jer Vang-Zamora</dc:creator>
  <cp:lastModifiedBy>David Preiser</cp:lastModifiedBy>
  <cp:revision>464</cp:revision>
  <cp:lastPrinted>2023-05-07T20:19:03Z</cp:lastPrinted>
  <dcterms:modified xsi:type="dcterms:W3CDTF">2023-05-08T16:11:08Z</dcterms:modified>
</cp:coreProperties>
</file>