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1" r:id="rId3"/>
    <p:sldId id="256" r:id="rId4"/>
    <p:sldId id="260" r:id="rId5"/>
    <p:sldId id="257" r:id="rId6"/>
    <p:sldId id="258" r:id="rId7"/>
    <p:sldId id="259" r:id="rId8"/>
    <p:sldId id="262" r:id="rId9"/>
    <p:sldId id="263" r:id="rId10"/>
    <p:sldId id="264" r:id="rId11"/>
    <p:sldId id="265" r:id="rId12"/>
    <p:sldId id="266" r:id="rId13"/>
    <p:sldId id="267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60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6E8ED-EF18-81B5-993C-7FFBFE469E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2396A1-73D8-0737-04BE-162D7BF99B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029A2-06D6-BE1E-BCDF-D93D73122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648BA-FED4-4FAD-8AEF-C9D1B1A1D57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935FD-ED03-7190-E983-5C43883B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03B50-2167-175C-ED89-29E4E5D02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AC7B8-03CC-4BCD-9568-C96B0A797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D8EA-4ED4-B837-B8C1-BDCDD2FB4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1877B0-2997-5F31-B91E-5E5A395A4A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3D069-6BF0-B845-8C4E-B8DC269BC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648BA-FED4-4FAD-8AEF-C9D1B1A1D57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DA1D2-7EDD-6981-FC17-7171DC61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295EC-938E-6BF6-9252-14A896796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AC7B8-03CC-4BCD-9568-C96B0A797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86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4E89E1-7326-37B8-BA26-28351D4376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F5F61F-E45F-D32D-9F2B-514585A52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5361F-533E-2A7B-1BDF-E756F2E89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648BA-FED4-4FAD-8AEF-C9D1B1A1D57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B6CC8-3E90-C50A-C466-D45A9205D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807AC-6FEB-C3B9-3BD8-4E0F2E82A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AC7B8-03CC-4BCD-9568-C96B0A797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45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AF87-A7A2-F1E8-3F3B-D53E33527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BE4E8-A850-2B75-FE7D-CF6DA272D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F7B32-5150-5CF5-7779-762339BF2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648BA-FED4-4FAD-8AEF-C9D1B1A1D57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48BDD-942F-C2EE-DEC5-E2549EF8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372FE-B2A7-92A4-F935-1154650BC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AC7B8-03CC-4BCD-9568-C96B0A797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32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C91D-3081-FAB7-D6C7-53EB3DD8F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B2138-7E1F-A6AE-4D7D-887229A34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F0B52-B5D8-86DD-4097-8A2DDA662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648BA-FED4-4FAD-8AEF-C9D1B1A1D57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DD7BD-5605-D71E-348C-4D9704FFB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A8786-2CED-42E3-B8AB-E9CB2DD14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AC7B8-03CC-4BCD-9568-C96B0A797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61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3464D-4836-CF7A-6EEC-D31B2A5A4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726A2-A451-E20E-02A5-A5FA682BB4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002521-306F-FC44-4C20-B7F8A0BA1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0DD16B-8FCD-5D95-7FAB-D32FAE7BF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648BA-FED4-4FAD-8AEF-C9D1B1A1D57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2A09B3-F4FC-2D7B-01CD-D123BF67B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A6EC9-6D1D-2810-8EC2-58F85E815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AC7B8-03CC-4BCD-9568-C96B0A797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96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70F1F-9CCF-B979-889A-688A3FF0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FC1BC-5525-D5C1-E52C-42C3F809F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38872E-00B3-BA2B-7C40-3A6AB84D5B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EC7697-68F1-5781-C715-3C78E200D9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410516-AD55-6695-D5C7-3D28B8DBD5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4A2118-E1B9-D753-A1C8-05037CE51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648BA-FED4-4FAD-8AEF-C9D1B1A1D57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D56C13-7D18-6864-4B79-508DBF10E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87C5D4-7DCD-5850-5941-272019C4E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AC7B8-03CC-4BCD-9568-C96B0A797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03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2CBBD-A8D1-45A0-1B2B-9E065A8F8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F2C6AB-CC85-ADFE-7F9C-459D9C722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648BA-FED4-4FAD-8AEF-C9D1B1A1D57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F619C5-23E5-6036-C363-D1DC61DA2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E3F630-C19A-806A-F1D3-C2F304D9D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AC7B8-03CC-4BCD-9568-C96B0A797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37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41FD6B-16C6-7820-6D73-D52FC1F10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648BA-FED4-4FAD-8AEF-C9D1B1A1D57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6697A-B23E-2CF8-6835-06F4D600A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9CE32-1EF3-FB1E-8BC5-D2D383AFF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AC7B8-03CC-4BCD-9568-C96B0A797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0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845AA-7FF0-CC1F-0D12-F3FF0F61A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95A76-C71E-1E66-A6FB-7C2451DA0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CF3EC-DAA1-8737-F4F4-AB7286317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BAE8AB-B877-D081-E850-6CC0B5DB1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648BA-FED4-4FAD-8AEF-C9D1B1A1D57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6089D-62B3-4481-46C2-2045EC395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A5F1D3-6EA4-38EE-9F78-87C7363A7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AC7B8-03CC-4BCD-9568-C96B0A797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72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4F838-FD4B-E88B-B580-EE2FA5041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FA081D-59E5-BB7F-2FE8-3F33702787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83FF69-59BB-5603-18EE-2899BF60B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DEF614-9C95-CA11-4762-4384EF738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648BA-FED4-4FAD-8AEF-C9D1B1A1D57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5B438-EDF2-32D0-18F1-D13A0296D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5E9C3D-D433-6FF9-3719-C72A3F7AC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AC7B8-03CC-4BCD-9568-C96B0A797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44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2DFC08-E530-4A73-1CC8-D28BBE9C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82FB2-83EE-72E4-BD1C-9019C5634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05608-D4BD-394E-C107-89F40CB33B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648BA-FED4-4FAD-8AEF-C9D1B1A1D57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2D6BB-3D90-08EB-6555-6FBC743AC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56169-812C-BF1D-52AF-2B27739AC7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AC7B8-03CC-4BCD-9568-C96B0A797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13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The FTX Debacle Explained - Securities.io">
            <a:extLst>
              <a:ext uri="{FF2B5EF4-FFF2-40B4-BE49-F238E27FC236}">
                <a16:creationId xmlns:a16="http://schemas.microsoft.com/office/drawing/2014/main" id="{7C024192-016E-8149-A2B3-BB6B40FA9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r="27697" b="9090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32F109-EE21-AD50-45DD-249F96A9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/>
              <a:t>AFTER FTX: Crypto Lawyers and Class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B0E32-4711-06A4-669D-E5CCE1098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i="1"/>
              <a:t>What’s next???</a:t>
            </a:r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348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48055-2A7D-81EC-4387-669EBDF57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040" y="365125"/>
            <a:ext cx="6080760" cy="1325563"/>
          </a:xfrm>
        </p:spPr>
        <p:txBody>
          <a:bodyPr/>
          <a:lstStyle/>
          <a:p>
            <a:pPr algn="ctr"/>
            <a:r>
              <a:rPr lang="en-US" b="1" i="1" dirty="0"/>
              <a:t>SHITCOINS!!!!</a:t>
            </a:r>
          </a:p>
        </p:txBody>
      </p:sp>
      <p:pic>
        <p:nvPicPr>
          <p:cNvPr id="4" name="Belfort-Schueler">
            <a:hlinkClick r:id="" action="ppaction://media"/>
            <a:extLst>
              <a:ext uri="{FF2B5EF4-FFF2-40B4-BE49-F238E27FC236}">
                <a16:creationId xmlns:a16="http://schemas.microsoft.com/office/drawing/2014/main" id="{93770A40-32D7-36D3-E1EC-BBE0BF92270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1868" y="2270125"/>
            <a:ext cx="7263103" cy="4085403"/>
          </a:xfrm>
        </p:spPr>
      </p:pic>
      <p:pic>
        <p:nvPicPr>
          <p:cNvPr id="3074" name="Picture 2" descr="SHITCOINS Project (@shitcoindev) / Twitter">
            <a:extLst>
              <a:ext uri="{FF2B5EF4-FFF2-40B4-BE49-F238E27FC236}">
                <a16:creationId xmlns:a16="http://schemas.microsoft.com/office/drawing/2014/main" id="{5A9AF967-BF98-CA53-3316-DC9E49990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66" y="175938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graphics, graphic design, colorfulness, magenta&#10;&#10;Description automatically generated">
            <a:extLst>
              <a:ext uri="{FF2B5EF4-FFF2-40B4-BE49-F238E27FC236}">
                <a16:creationId xmlns:a16="http://schemas.microsoft.com/office/drawing/2014/main" id="{A0A89F59-EDB4-317D-B3D3-C9B9034821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83" y="4671292"/>
            <a:ext cx="4206766" cy="101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4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C371D-5F6B-DA16-D3BC-46DEE28BE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8FBBB-A5B7-B8C0-9612-67F8942DB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i="1" dirty="0"/>
          </a:p>
        </p:txBody>
      </p:sp>
      <p:pic>
        <p:nvPicPr>
          <p:cNvPr id="4098" name="Picture 2" descr="Kevin O’Leary Reveals FTX Paid Him $15 Million as Spokesperson for the Crypto Exchange">
            <a:extLst>
              <a:ext uri="{FF2B5EF4-FFF2-40B4-BE49-F238E27FC236}">
                <a16:creationId xmlns:a16="http://schemas.microsoft.com/office/drawing/2014/main" id="{2D60E9BB-87D2-3D03-9030-B5BC353EB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" y="558800"/>
            <a:ext cx="4826000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B32D5E7-4DD6-B3D9-369E-ADEA9DC24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2" y="2082483"/>
            <a:ext cx="5519103" cy="310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haquille O'Neal is 'EVADING FTX lawsuit service by any means necessary,'  claims plaintiffs' lawyers">
            <a:extLst>
              <a:ext uri="{FF2B5EF4-FFF2-40B4-BE49-F238E27FC236}">
                <a16:creationId xmlns:a16="http://schemas.microsoft.com/office/drawing/2014/main" id="{47C42BE8-4DC6-0C6C-7C80-544883620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6" y="3505990"/>
            <a:ext cx="4505324" cy="306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883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0EBE0-988B-D7A7-C2AF-59C49D2CC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Blockchain Tracing</a:t>
            </a:r>
          </a:p>
        </p:txBody>
      </p:sp>
      <p:pic>
        <p:nvPicPr>
          <p:cNvPr id="5122" name="Picture 2" descr="Jobs at Chainalysis">
            <a:extLst>
              <a:ext uri="{FF2B5EF4-FFF2-40B4-BE49-F238E27FC236}">
                <a16:creationId xmlns:a16="http://schemas.microsoft.com/office/drawing/2014/main" id="{FA177585-B03C-4A7B-92D2-02DFE5911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480" y="1310640"/>
            <a:ext cx="5115560" cy="241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lliptic Raises $60 Million To Accelerate Safe Adoption of Cryptoassets By  Mainstream Financial Markets | Business Wire">
            <a:extLst>
              <a:ext uri="{FF2B5EF4-FFF2-40B4-BE49-F238E27FC236}">
                <a16:creationId xmlns:a16="http://schemas.microsoft.com/office/drawing/2014/main" id="{B038CB72-D1E4-6CAE-B96A-3A3CC3F1B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180" y="3165794"/>
            <a:ext cx="4836160" cy="252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-up of a chart&#10;&#10;Description automatically generated with low confidence">
            <a:extLst>
              <a:ext uri="{FF2B5EF4-FFF2-40B4-BE49-F238E27FC236}">
                <a16:creationId xmlns:a16="http://schemas.microsoft.com/office/drawing/2014/main" id="{D6340790-2D7B-128C-A2C6-47DD9F682B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1656082"/>
            <a:ext cx="5461000" cy="42227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33437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Change This Way Stock Photo - Download Image Now - Overpass - Road, Exit  Sign, Multiple Lane Highway - iStock">
            <a:extLst>
              <a:ext uri="{FF2B5EF4-FFF2-40B4-BE49-F238E27FC236}">
                <a16:creationId xmlns:a16="http://schemas.microsoft.com/office/drawing/2014/main" id="{21BDDEE8-1FF5-C21A-E55D-DDAB8789F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r="2" b="2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Rectangle 615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18D694-C3CF-580A-8321-1523F98F2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b="1"/>
              <a:t>“Off-Ramps”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6DE44-C8A7-0FD5-BA25-197021783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dirty="0"/>
              <a:t>“AML”/”KYC” Requirements</a:t>
            </a:r>
          </a:p>
          <a:p>
            <a:pPr lvl="1"/>
            <a:r>
              <a:rPr lang="en-US" sz="2000" dirty="0"/>
              <a:t>Name</a:t>
            </a:r>
          </a:p>
          <a:p>
            <a:pPr lvl="1"/>
            <a:r>
              <a:rPr lang="en-US" sz="2000" dirty="0"/>
              <a:t>Date of Birth</a:t>
            </a:r>
          </a:p>
          <a:p>
            <a:pPr lvl="1"/>
            <a:r>
              <a:rPr lang="en-US" sz="2000" dirty="0"/>
              <a:t>Address</a:t>
            </a:r>
          </a:p>
          <a:p>
            <a:pPr lvl="1"/>
            <a:r>
              <a:rPr lang="en-US" sz="2000" dirty="0"/>
              <a:t>Government identification number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50188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1A499-53D6-027C-FB4D-3CB85A337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Reach Out to Us!</a:t>
            </a:r>
          </a:p>
        </p:txBody>
      </p:sp>
      <p:pic>
        <p:nvPicPr>
          <p:cNvPr id="10242" name="Picture 2" descr="Canty web landscape 300x200 300dpi">
            <a:extLst>
              <a:ext uri="{FF2B5EF4-FFF2-40B4-BE49-F238E27FC236}">
                <a16:creationId xmlns:a16="http://schemas.microsoft.com/office/drawing/2014/main" id="{788D837D-1274-E506-50FA-957F0C033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54" y="1614652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8113F8-B613-E549-E265-922AA04A9EF5}"/>
              </a:ext>
            </a:extLst>
          </p:cNvPr>
          <p:cNvSpPr txBox="1"/>
          <p:nvPr/>
        </p:nvSpPr>
        <p:spPr>
          <a:xfrm>
            <a:off x="4548964" y="1765326"/>
            <a:ext cx="44422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Michael Canty</a:t>
            </a:r>
          </a:p>
          <a:p>
            <a:r>
              <a:rPr lang="en-US" sz="3600" dirty="0" err="1"/>
              <a:t>Labaton</a:t>
            </a:r>
            <a:r>
              <a:rPr lang="en-US" sz="3600" dirty="0"/>
              <a:t> </a:t>
            </a:r>
            <a:r>
              <a:rPr lang="en-US" sz="3600" dirty="0" err="1"/>
              <a:t>Sucharow</a:t>
            </a:r>
            <a:r>
              <a:rPr lang="en-US" sz="3600" dirty="0"/>
              <a:t>, LLP</a:t>
            </a:r>
          </a:p>
          <a:p>
            <a:r>
              <a:rPr lang="en-US" sz="3600" u="sng" dirty="0"/>
              <a:t>mcanty@labaton.com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7502CDC2-5CC2-0921-CAEF-439F2A621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879" y="3912476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870F1A-5F47-AD6D-0F6F-B7E54AE79960}"/>
              </a:ext>
            </a:extLst>
          </p:cNvPr>
          <p:cNvSpPr txBox="1"/>
          <p:nvPr/>
        </p:nvSpPr>
        <p:spPr>
          <a:xfrm>
            <a:off x="4548964" y="4082857"/>
            <a:ext cx="588430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Graham Newman</a:t>
            </a:r>
          </a:p>
          <a:p>
            <a:r>
              <a:rPr lang="en-US" sz="3600" dirty="0"/>
              <a:t>Chappell, Chappell &amp; Newman</a:t>
            </a:r>
          </a:p>
          <a:p>
            <a:r>
              <a:rPr lang="en-US" sz="3600" u="sng" dirty="0" err="1"/>
              <a:t>graham@chappell.law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2984604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F1022-6D38-0DE4-096D-88506E946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04CC7-0BDD-BE20-5DC3-ACDA8C4CF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Sam Bankman-Fried - 80,000 Hours">
            <a:extLst>
              <a:ext uri="{FF2B5EF4-FFF2-40B4-BE49-F238E27FC236}">
                <a16:creationId xmlns:a16="http://schemas.microsoft.com/office/drawing/2014/main" id="{2D61839F-CECF-2B95-36E6-1E2DAD5BA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720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hat Are The Different Types of Cryptocurrency and Tokens? | Bybit Learn">
            <a:extLst>
              <a:ext uri="{FF2B5EF4-FFF2-40B4-BE49-F238E27FC236}">
                <a16:creationId xmlns:a16="http://schemas.microsoft.com/office/drawing/2014/main" id="{07E5D2EC-B480-6770-D88F-55E348152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" r="246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D451ED-29DC-01CF-FE05-4938FE4633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965200"/>
            <a:ext cx="10261600" cy="3564869"/>
          </a:xfrm>
        </p:spPr>
        <p:txBody>
          <a:bodyPr>
            <a:normAutofit/>
          </a:bodyPr>
          <a:lstStyle/>
          <a:p>
            <a:pPr algn="l"/>
            <a:r>
              <a:rPr lang="en-US" sz="1150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Crypto: What the Hell Is It???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6FC968-9F3D-AA56-4532-AFBE9FF5E0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00" y="4572002"/>
            <a:ext cx="10261600" cy="1202995"/>
          </a:xfrm>
        </p:spPr>
        <p:txBody>
          <a:bodyPr>
            <a:normAutofit/>
          </a:bodyPr>
          <a:lstStyle/>
          <a:p>
            <a:pPr algn="l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898328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ED6944-E230-0801-62AF-128AEE656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FD1B2B-187E-3240-5EE3-6EC0BA51A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 b="1"/>
              <a:t>Basics of the Technology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EE55A-42E2-4456-5920-BE156D560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en-US" sz="2000"/>
              <a:t>Open-source computer program</a:t>
            </a:r>
          </a:p>
          <a:p>
            <a:r>
              <a:rPr lang="en-US" sz="2000"/>
              <a:t>Distributed ledger</a:t>
            </a:r>
          </a:p>
          <a:p>
            <a:r>
              <a:rPr lang="en-US" sz="2000"/>
              <a:t>Immutable data protected by cryptography</a:t>
            </a:r>
          </a:p>
          <a:p>
            <a:r>
              <a:rPr lang="en-US" sz="2000"/>
              <a:t>Means of exchange of “coins”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39795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Yellow question mark">
            <a:extLst>
              <a:ext uri="{FF2B5EF4-FFF2-40B4-BE49-F238E27FC236}">
                <a16:creationId xmlns:a16="http://schemas.microsoft.com/office/drawing/2014/main" id="{80D422AB-C092-A5D9-6A8D-99627E1EC1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625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A45C6B-B276-EADC-0DFE-A41DBA191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What Crypto Is </a:t>
            </a:r>
            <a:r>
              <a:rPr lang="en-US" sz="6000" u="sng">
                <a:solidFill>
                  <a:srgbClr val="FFFFFF"/>
                </a:solidFill>
              </a:rPr>
              <a:t>NOT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EADAC-08A4-0F62-511E-0E047DCF3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FFFFFF"/>
                </a:solidFill>
              </a:rPr>
              <a:t>ANONYMOUS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EA043C-166B-D3B2-8FEE-E45D6E6A7534}"/>
              </a:ext>
            </a:extLst>
          </p:cNvPr>
          <p:cNvSpPr txBox="1"/>
          <p:nvPr/>
        </p:nvSpPr>
        <p:spPr>
          <a:xfrm>
            <a:off x="2631440" y="5257799"/>
            <a:ext cx="6929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0x28C6c06298d514Db089934071355E5743bf21d60</a:t>
            </a:r>
          </a:p>
        </p:txBody>
      </p:sp>
    </p:spTree>
    <p:extLst>
      <p:ext uri="{BB962C8B-B14F-4D97-AF65-F5344CB8AC3E}">
        <p14:creationId xmlns:p14="http://schemas.microsoft.com/office/powerpoint/2010/main" val="2071550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adlock on computer motherboard">
            <a:extLst>
              <a:ext uri="{FF2B5EF4-FFF2-40B4-BE49-F238E27FC236}">
                <a16:creationId xmlns:a16="http://schemas.microsoft.com/office/drawing/2014/main" id="{427CA1AE-2E5E-90FC-EC37-70AA3AEE01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F2D6D-A034-2709-0E5C-2F51F337E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Primary Crypto Use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6AA13-EC59-4559-6474-B618EEAFB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Banking for the </a:t>
            </a:r>
            <a:r>
              <a:rPr lang="en-US" sz="3600" dirty="0" err="1">
                <a:solidFill>
                  <a:srgbClr val="FFFFFF"/>
                </a:solidFill>
              </a:rPr>
              <a:t>Bankless</a:t>
            </a:r>
            <a:endParaRPr lang="en-US" sz="3600" dirty="0">
              <a:solidFill>
                <a:srgbClr val="FFFFFF"/>
              </a:solidFill>
            </a:endParaRPr>
          </a:p>
          <a:p>
            <a:r>
              <a:rPr lang="en-US" sz="3600" dirty="0">
                <a:solidFill>
                  <a:srgbClr val="FFFFFF"/>
                </a:solidFill>
              </a:rPr>
              <a:t>Investment Vehicles</a:t>
            </a:r>
          </a:p>
          <a:p>
            <a:r>
              <a:rPr lang="en-US" sz="3600" dirty="0">
                <a:solidFill>
                  <a:srgbClr val="FFFFFF"/>
                </a:solidFill>
              </a:rPr>
              <a:t>Crime and Fraud</a:t>
            </a:r>
          </a:p>
        </p:txBody>
      </p:sp>
    </p:spTree>
    <p:extLst>
      <p:ext uri="{BB962C8B-B14F-4D97-AF65-F5344CB8AC3E}">
        <p14:creationId xmlns:p14="http://schemas.microsoft.com/office/powerpoint/2010/main" val="57563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8C84B-C342-1447-F992-D67703ADC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Crypto Oversight: Whose Backyard???	</a:t>
            </a:r>
          </a:p>
        </p:txBody>
      </p:sp>
      <p:pic>
        <p:nvPicPr>
          <p:cNvPr id="9218" name="Picture 2" descr="U.S. Securities and Exchange Commission - Wikipedia">
            <a:extLst>
              <a:ext uri="{FF2B5EF4-FFF2-40B4-BE49-F238E27FC236}">
                <a16:creationId xmlns:a16="http://schemas.microsoft.com/office/drawing/2014/main" id="{5A8DEE7F-83BF-580D-D08C-E39CDEBC2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" y="196088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ommodity Futures Trading Commission - Wikipedia">
            <a:extLst>
              <a:ext uri="{FF2B5EF4-FFF2-40B4-BE49-F238E27FC236}">
                <a16:creationId xmlns:a16="http://schemas.microsoft.com/office/drawing/2014/main" id="{97314894-8386-944E-D98C-6E771A930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120" y="1785620"/>
            <a:ext cx="3921760" cy="392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133E056F-7595-5CDC-6497-7D98539FE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620" y="1960880"/>
            <a:ext cx="3850640" cy="385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hairman-mchenry-questions-chair-gensler-on-ether-at-hearing-to-conduct-oversight-of-the-sec">
            <a:hlinkClick r:id="" action="ppaction://media"/>
            <a:extLst>
              <a:ext uri="{FF2B5EF4-FFF2-40B4-BE49-F238E27FC236}">
                <a16:creationId xmlns:a16="http://schemas.microsoft.com/office/drawing/2014/main" id="{609094A3-77AF-89D9-B6BA-69E535B5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9050" y="1143000"/>
            <a:ext cx="70739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8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54BE7-3DED-0B92-FC73-53CE5164E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/>
              <a:t>Major Types of Crypto Class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15522-ABE2-1B40-1E5F-305E0BBF0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Centralized Exchanges</a:t>
            </a:r>
          </a:p>
          <a:p>
            <a:pPr marL="0" indent="0" algn="ctr">
              <a:buNone/>
            </a:pPr>
            <a:endParaRPr lang="en-US" sz="4000" dirty="0"/>
          </a:p>
          <a:p>
            <a:pPr algn="ctr"/>
            <a:r>
              <a:rPr lang="en-US" sz="4000" dirty="0" err="1"/>
              <a:t>Shitcoins</a:t>
            </a:r>
            <a:r>
              <a:rPr lang="en-US" sz="4000" dirty="0"/>
              <a:t> </a:t>
            </a:r>
          </a:p>
          <a:p>
            <a:pPr marL="0" indent="0" algn="ctr">
              <a:buNone/>
            </a:pPr>
            <a:endParaRPr lang="en-US" sz="4000" dirty="0"/>
          </a:p>
          <a:p>
            <a:pPr algn="ctr"/>
            <a:r>
              <a:rPr lang="en-US" sz="4000" dirty="0"/>
              <a:t>“Aiding and Abetting” cases</a:t>
            </a:r>
          </a:p>
        </p:txBody>
      </p:sp>
    </p:spTree>
    <p:extLst>
      <p:ext uri="{BB962C8B-B14F-4D97-AF65-F5344CB8AC3E}">
        <p14:creationId xmlns:p14="http://schemas.microsoft.com/office/powerpoint/2010/main" val="3700852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E730-57F6-17A2-AEB1-C55F22BB7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600" y="365125"/>
            <a:ext cx="4902200" cy="1325563"/>
          </a:xfrm>
        </p:spPr>
        <p:txBody>
          <a:bodyPr/>
          <a:lstStyle/>
          <a:p>
            <a:pPr algn="ctr"/>
            <a:r>
              <a:rPr lang="en-US" b="1" dirty="0"/>
              <a:t>Centralized Exchanges</a:t>
            </a:r>
          </a:p>
        </p:txBody>
      </p:sp>
      <p:pic>
        <p:nvPicPr>
          <p:cNvPr id="2050" name="Picture 2" descr="FILE: A photo illustration of the FTX logo, Nov. 8, 2022.">
            <a:extLst>
              <a:ext uri="{FF2B5EF4-FFF2-40B4-BE49-F238E27FC236}">
                <a16:creationId xmlns:a16="http://schemas.microsoft.com/office/drawing/2014/main" id="{D76BD1A2-6817-87C6-9566-6A771D014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183" y="223624"/>
            <a:ext cx="4706818" cy="264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 composition showing crypto currency with the Binance logo">
            <a:extLst>
              <a:ext uri="{FF2B5EF4-FFF2-40B4-BE49-F238E27FC236}">
                <a16:creationId xmlns:a16="http://schemas.microsoft.com/office/drawing/2014/main" id="{3DF62B75-790C-A160-15B0-BD40FB78D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255" y="2366328"/>
            <a:ext cx="4684889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 Coinbase logo with gold goins">
            <a:extLst>
              <a:ext uri="{FF2B5EF4-FFF2-40B4-BE49-F238E27FC236}">
                <a16:creationId xmlns:a16="http://schemas.microsoft.com/office/drawing/2014/main" id="{E196E32D-FC82-5281-EFC5-CE53DB229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" y="3517415"/>
            <a:ext cx="4684889" cy="311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5926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132</Words>
  <Application>Microsoft Office PowerPoint</Application>
  <PresentationFormat>Widescreen</PresentationFormat>
  <Paragraphs>38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AFTER FTX: Crypto Lawyers and Class Actions</vt:lpstr>
      <vt:lpstr>PowerPoint Presentation</vt:lpstr>
      <vt:lpstr>Crypto: What the Hell Is It???</vt:lpstr>
      <vt:lpstr>Basics of the Technology</vt:lpstr>
      <vt:lpstr>What Crypto Is NOT</vt:lpstr>
      <vt:lpstr>Primary Crypto Use Cases</vt:lpstr>
      <vt:lpstr>Crypto Oversight: Whose Backyard??? </vt:lpstr>
      <vt:lpstr>Major Types of Crypto Class Actions</vt:lpstr>
      <vt:lpstr>Centralized Exchanges</vt:lpstr>
      <vt:lpstr>SHITCOINS!!!!</vt:lpstr>
      <vt:lpstr>PowerPoint Presentation</vt:lpstr>
      <vt:lpstr>Blockchain Tracing</vt:lpstr>
      <vt:lpstr>“Off-Ramps” </vt:lpstr>
      <vt:lpstr>Reach Out to Us!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AFTER FTX: Crypto Lawyers and Class Actions</dc:title>
  <dc:creator>Graham Newman</dc:creator>
  <cp:lastModifiedBy>Graham Newman</cp:lastModifiedBy>
  <cp:revision>4</cp:revision>
  <dcterms:created xsi:type="dcterms:W3CDTF">2023-05-08T13:06:50Z</dcterms:created>
  <dcterms:modified xsi:type="dcterms:W3CDTF">2023-05-08T17:39:09Z</dcterms:modified>
</cp:coreProperties>
</file>