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61" r:id="rId3"/>
  </p:sldMasterIdLst>
  <p:notesMasterIdLst>
    <p:notesMasterId r:id="rId58"/>
  </p:notesMasterIdLst>
  <p:sldIdLst>
    <p:sldId id="256" r:id="rId4"/>
    <p:sldId id="346" r:id="rId5"/>
    <p:sldId id="523" r:id="rId6"/>
    <p:sldId id="348" r:id="rId7"/>
    <p:sldId id="349" r:id="rId8"/>
    <p:sldId id="350" r:id="rId9"/>
    <p:sldId id="351" r:id="rId10"/>
    <p:sldId id="355" r:id="rId11"/>
    <p:sldId id="503" r:id="rId12"/>
    <p:sldId id="517" r:id="rId13"/>
    <p:sldId id="518" r:id="rId14"/>
    <p:sldId id="504" r:id="rId15"/>
    <p:sldId id="522" r:id="rId16"/>
    <p:sldId id="301" r:id="rId17"/>
    <p:sldId id="269" r:id="rId18"/>
    <p:sldId id="477" r:id="rId19"/>
    <p:sldId id="483" r:id="rId20"/>
    <p:sldId id="282" r:id="rId21"/>
    <p:sldId id="291" r:id="rId22"/>
    <p:sldId id="293" r:id="rId23"/>
    <p:sldId id="297" r:id="rId24"/>
    <p:sldId id="529" r:id="rId25"/>
    <p:sldId id="530" r:id="rId26"/>
    <p:sldId id="284" r:id="rId27"/>
    <p:sldId id="372" r:id="rId28"/>
    <p:sldId id="373" r:id="rId29"/>
    <p:sldId id="374" r:id="rId30"/>
    <p:sldId id="311" r:id="rId31"/>
    <p:sldId id="521" r:id="rId32"/>
    <p:sldId id="515" r:id="rId33"/>
    <p:sldId id="526" r:id="rId34"/>
    <p:sldId id="313" r:id="rId35"/>
    <p:sldId id="528" r:id="rId36"/>
    <p:sldId id="314" r:id="rId37"/>
    <p:sldId id="536" r:id="rId38"/>
    <p:sldId id="286" r:id="rId39"/>
    <p:sldId id="334" r:id="rId40"/>
    <p:sldId id="335" r:id="rId41"/>
    <p:sldId id="321" r:id="rId42"/>
    <p:sldId id="322" r:id="rId43"/>
    <p:sldId id="323" r:id="rId44"/>
    <p:sldId id="285" r:id="rId45"/>
    <p:sldId id="287" r:id="rId46"/>
    <p:sldId id="488" r:id="rId47"/>
    <p:sldId id="524" r:id="rId48"/>
    <p:sldId id="365" r:id="rId49"/>
    <p:sldId id="366" r:id="rId50"/>
    <p:sldId id="367" r:id="rId51"/>
    <p:sldId id="368" r:id="rId52"/>
    <p:sldId id="369" r:id="rId53"/>
    <p:sldId id="370" r:id="rId54"/>
    <p:sldId id="343" r:id="rId55"/>
    <p:sldId id="534" r:id="rId56"/>
    <p:sldId id="535"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42457" autoAdjust="0"/>
  </p:normalViewPr>
  <p:slideViewPr>
    <p:cSldViewPr showGuides="1">
      <p:cViewPr varScale="1">
        <p:scale>
          <a:sx n="52" d="100"/>
          <a:sy n="52" d="100"/>
        </p:scale>
        <p:origin x="268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F3BAE6-A8EF-42DC-870D-BF13D287BBF8}" type="datetimeFigureOut">
              <a:rPr lang="en-US" smtClean="0"/>
              <a:t>5/7/2023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2A5527-B72D-4F26-8365-57C19DD1D187}" type="slidenum">
              <a:rPr lang="en-US" smtClean="0"/>
              <a:t>‹#›</a:t>
            </a:fld>
            <a:endParaRPr lang="en-US" dirty="0"/>
          </a:p>
        </p:txBody>
      </p:sp>
    </p:spTree>
    <p:extLst>
      <p:ext uri="{BB962C8B-B14F-4D97-AF65-F5344CB8AC3E}">
        <p14:creationId xmlns:p14="http://schemas.microsoft.com/office/powerpoint/2010/main" val="123903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a:t>
            </a:fld>
            <a:endParaRPr lang="en-US" dirty="0"/>
          </a:p>
        </p:txBody>
      </p:sp>
    </p:spTree>
    <p:extLst>
      <p:ext uri="{BB962C8B-B14F-4D97-AF65-F5344CB8AC3E}">
        <p14:creationId xmlns:p14="http://schemas.microsoft.com/office/powerpoint/2010/main" val="339090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10</a:t>
            </a:fld>
            <a:endParaRPr lang="en-US"/>
          </a:p>
        </p:txBody>
      </p:sp>
    </p:spTree>
    <p:extLst>
      <p:ext uri="{BB962C8B-B14F-4D97-AF65-F5344CB8AC3E}">
        <p14:creationId xmlns:p14="http://schemas.microsoft.com/office/powerpoint/2010/main" val="7342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11</a:t>
            </a:fld>
            <a:endParaRPr lang="en-US"/>
          </a:p>
        </p:txBody>
      </p:sp>
    </p:spTree>
    <p:extLst>
      <p:ext uri="{BB962C8B-B14F-4D97-AF65-F5344CB8AC3E}">
        <p14:creationId xmlns:p14="http://schemas.microsoft.com/office/powerpoint/2010/main" val="291731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12</a:t>
            </a:fld>
            <a:endParaRPr lang="en-US"/>
          </a:p>
        </p:txBody>
      </p:sp>
    </p:spTree>
    <p:extLst>
      <p:ext uri="{BB962C8B-B14F-4D97-AF65-F5344CB8AC3E}">
        <p14:creationId xmlns:p14="http://schemas.microsoft.com/office/powerpoint/2010/main" val="343827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13</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301741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14</a:t>
            </a:fld>
            <a:endParaRPr lang="en-US"/>
          </a:p>
        </p:txBody>
      </p:sp>
    </p:spTree>
    <p:extLst>
      <p:ext uri="{BB962C8B-B14F-4D97-AF65-F5344CB8AC3E}">
        <p14:creationId xmlns:p14="http://schemas.microsoft.com/office/powerpoint/2010/main" val="47271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15</a:t>
            </a:fld>
            <a:endParaRPr lang="en-US"/>
          </a:p>
        </p:txBody>
      </p:sp>
    </p:spTree>
    <p:extLst>
      <p:ext uri="{BB962C8B-B14F-4D97-AF65-F5344CB8AC3E}">
        <p14:creationId xmlns:p14="http://schemas.microsoft.com/office/powerpoint/2010/main" val="392275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16</a:t>
            </a:fld>
            <a:endParaRPr lang="en-US" dirty="0"/>
          </a:p>
        </p:txBody>
      </p:sp>
    </p:spTree>
    <p:extLst>
      <p:ext uri="{BB962C8B-B14F-4D97-AF65-F5344CB8AC3E}">
        <p14:creationId xmlns:p14="http://schemas.microsoft.com/office/powerpoint/2010/main" val="81148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17</a:t>
            </a:fld>
            <a:endParaRPr lang="en-US" dirty="0"/>
          </a:p>
        </p:txBody>
      </p:sp>
    </p:spTree>
    <p:extLst>
      <p:ext uri="{BB962C8B-B14F-4D97-AF65-F5344CB8AC3E}">
        <p14:creationId xmlns:p14="http://schemas.microsoft.com/office/powerpoint/2010/main" val="131553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18</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700146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A5527-B72D-4F26-8365-57C19DD1D187}" type="slidenum">
              <a:rPr lang="en-US" smtClean="0"/>
              <a:t>19</a:t>
            </a:fld>
            <a:endParaRPr lang="en-US" dirty="0"/>
          </a:p>
        </p:txBody>
      </p:sp>
    </p:spTree>
    <p:extLst>
      <p:ext uri="{BB962C8B-B14F-4D97-AF65-F5344CB8AC3E}">
        <p14:creationId xmlns:p14="http://schemas.microsoft.com/office/powerpoint/2010/main" val="170787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2</a:t>
            </a:fld>
            <a:endParaRPr lang="en-US" dirty="0"/>
          </a:p>
        </p:txBody>
      </p:sp>
    </p:spTree>
    <p:extLst>
      <p:ext uri="{BB962C8B-B14F-4D97-AF65-F5344CB8AC3E}">
        <p14:creationId xmlns:p14="http://schemas.microsoft.com/office/powerpoint/2010/main" val="403951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20</a:t>
            </a:fld>
            <a:endParaRPr lang="en-US" dirty="0"/>
          </a:p>
        </p:txBody>
      </p:sp>
    </p:spTree>
    <p:extLst>
      <p:ext uri="{BB962C8B-B14F-4D97-AF65-F5344CB8AC3E}">
        <p14:creationId xmlns:p14="http://schemas.microsoft.com/office/powerpoint/2010/main" val="71203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21</a:t>
            </a:fld>
            <a:endParaRPr lang="en-US" dirty="0"/>
          </a:p>
        </p:txBody>
      </p:sp>
    </p:spTree>
    <p:extLst>
      <p:ext uri="{BB962C8B-B14F-4D97-AF65-F5344CB8AC3E}">
        <p14:creationId xmlns:p14="http://schemas.microsoft.com/office/powerpoint/2010/main" val="236473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22A5527-B72D-4F26-8365-57C19DD1D187}" type="slidenum">
              <a:rPr lang="en-US" smtClean="0"/>
              <a:t>22</a:t>
            </a:fld>
            <a:endParaRPr lang="en-US" dirty="0"/>
          </a:p>
        </p:txBody>
      </p:sp>
    </p:spTree>
    <p:extLst>
      <p:ext uri="{BB962C8B-B14F-4D97-AF65-F5344CB8AC3E}">
        <p14:creationId xmlns:p14="http://schemas.microsoft.com/office/powerpoint/2010/main" val="315388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A5527-B72D-4F26-8365-57C19DD1D187}" type="slidenum">
              <a:rPr lang="en-US" smtClean="0"/>
              <a:t>23</a:t>
            </a:fld>
            <a:endParaRPr lang="en-US" dirty="0"/>
          </a:p>
        </p:txBody>
      </p:sp>
    </p:spTree>
    <p:extLst>
      <p:ext uri="{BB962C8B-B14F-4D97-AF65-F5344CB8AC3E}">
        <p14:creationId xmlns:p14="http://schemas.microsoft.com/office/powerpoint/2010/main" val="101838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24</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1856061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17">
              <a:defRPr/>
            </a:pPr>
            <a:fld id="{5BEE96BB-3007-4719-AECA-EB64C24605F8}" type="slidenum">
              <a:rPr lang="en-US" altLang="en-US">
                <a:solidFill>
                  <a:srgbClr val="000000"/>
                </a:solidFill>
              </a:rPr>
              <a:pPr defTabSz="966517">
                <a:defRPr/>
              </a:pPr>
              <a:t>25</a:t>
            </a:fld>
            <a:endParaRPr lang="en-US" altLang="en-US">
              <a:solidFill>
                <a:srgbClr val="000000"/>
              </a:solidFill>
            </a:endParaRPr>
          </a:p>
        </p:txBody>
      </p:sp>
    </p:spTree>
    <p:extLst>
      <p:ext uri="{BB962C8B-B14F-4D97-AF65-F5344CB8AC3E}">
        <p14:creationId xmlns:p14="http://schemas.microsoft.com/office/powerpoint/2010/main" val="390630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17">
              <a:defRPr/>
            </a:pPr>
            <a:fld id="{5BEE96BB-3007-4719-AECA-EB64C24605F8}" type="slidenum">
              <a:rPr lang="en-US" altLang="en-US">
                <a:solidFill>
                  <a:srgbClr val="000000"/>
                </a:solidFill>
              </a:rPr>
              <a:pPr defTabSz="966517">
                <a:defRPr/>
              </a:pPr>
              <a:t>26</a:t>
            </a:fld>
            <a:endParaRPr lang="en-US" altLang="en-US">
              <a:solidFill>
                <a:srgbClr val="000000"/>
              </a:solidFill>
            </a:endParaRPr>
          </a:p>
        </p:txBody>
      </p:sp>
    </p:spTree>
    <p:extLst>
      <p:ext uri="{BB962C8B-B14F-4D97-AF65-F5344CB8AC3E}">
        <p14:creationId xmlns:p14="http://schemas.microsoft.com/office/powerpoint/2010/main" val="198945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17">
              <a:defRPr/>
            </a:pPr>
            <a:fld id="{5BEE96BB-3007-4719-AECA-EB64C24605F8}" type="slidenum">
              <a:rPr lang="en-US" altLang="en-US">
                <a:solidFill>
                  <a:srgbClr val="000000"/>
                </a:solidFill>
              </a:rPr>
              <a:pPr defTabSz="966517">
                <a:defRPr/>
              </a:pPr>
              <a:t>27</a:t>
            </a:fld>
            <a:endParaRPr lang="en-US" altLang="en-US">
              <a:solidFill>
                <a:srgbClr val="000000"/>
              </a:solidFill>
            </a:endParaRPr>
          </a:p>
        </p:txBody>
      </p:sp>
    </p:spTree>
    <p:extLst>
      <p:ext uri="{BB962C8B-B14F-4D97-AF65-F5344CB8AC3E}">
        <p14:creationId xmlns:p14="http://schemas.microsoft.com/office/powerpoint/2010/main" val="9077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EE96BB-3007-4719-AECA-EB64C24605F8}" type="slidenum">
              <a:rPr lang="en-US" altLang="en-US" smtClean="0"/>
              <a:pPr/>
              <a:t>28</a:t>
            </a:fld>
            <a:endParaRPr lang="en-US" altLang="en-US"/>
          </a:p>
        </p:txBody>
      </p:sp>
    </p:spTree>
    <p:extLst>
      <p:ext uri="{BB962C8B-B14F-4D97-AF65-F5344CB8AC3E}">
        <p14:creationId xmlns:p14="http://schemas.microsoft.com/office/powerpoint/2010/main" val="114389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29</a:t>
            </a:fld>
            <a:endParaRPr lang="en-US"/>
          </a:p>
        </p:txBody>
      </p:sp>
    </p:spTree>
    <p:extLst>
      <p:ext uri="{BB962C8B-B14F-4D97-AF65-F5344CB8AC3E}">
        <p14:creationId xmlns:p14="http://schemas.microsoft.com/office/powerpoint/2010/main" val="245807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3</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43627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30</a:t>
            </a:fld>
            <a:endParaRPr lang="en-US"/>
          </a:p>
        </p:txBody>
      </p:sp>
    </p:spTree>
    <p:extLst>
      <p:ext uri="{BB962C8B-B14F-4D97-AF65-F5344CB8AC3E}">
        <p14:creationId xmlns:p14="http://schemas.microsoft.com/office/powerpoint/2010/main" val="158461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31</a:t>
            </a:fld>
            <a:endParaRPr lang="en-US"/>
          </a:p>
        </p:txBody>
      </p:sp>
    </p:spTree>
    <p:extLst>
      <p:ext uri="{BB962C8B-B14F-4D97-AF65-F5344CB8AC3E}">
        <p14:creationId xmlns:p14="http://schemas.microsoft.com/office/powerpoint/2010/main" val="797495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32</a:t>
            </a:fld>
            <a:endParaRPr lang="en-US"/>
          </a:p>
        </p:txBody>
      </p:sp>
    </p:spTree>
    <p:extLst>
      <p:ext uri="{BB962C8B-B14F-4D97-AF65-F5344CB8AC3E}">
        <p14:creationId xmlns:p14="http://schemas.microsoft.com/office/powerpoint/2010/main" val="334486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33</a:t>
            </a:fld>
            <a:endParaRPr lang="en-US"/>
          </a:p>
        </p:txBody>
      </p:sp>
    </p:spTree>
    <p:extLst>
      <p:ext uri="{BB962C8B-B14F-4D97-AF65-F5344CB8AC3E}">
        <p14:creationId xmlns:p14="http://schemas.microsoft.com/office/powerpoint/2010/main" val="932617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E96BB-3007-4719-AECA-EB64C24605F8}" type="slidenum">
              <a:rPr lang="en-US" altLang="en-US" smtClean="0"/>
              <a:pPr/>
              <a:t>34</a:t>
            </a:fld>
            <a:endParaRPr lang="en-US" altLang="en-US"/>
          </a:p>
        </p:txBody>
      </p:sp>
    </p:spTree>
    <p:extLst>
      <p:ext uri="{BB962C8B-B14F-4D97-AF65-F5344CB8AC3E}">
        <p14:creationId xmlns:p14="http://schemas.microsoft.com/office/powerpoint/2010/main" val="352857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35</a:t>
            </a:fld>
            <a:endParaRPr lang="en-US"/>
          </a:p>
        </p:txBody>
      </p:sp>
    </p:spTree>
    <p:extLst>
      <p:ext uri="{BB962C8B-B14F-4D97-AF65-F5344CB8AC3E}">
        <p14:creationId xmlns:p14="http://schemas.microsoft.com/office/powerpoint/2010/main" val="4043368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36</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3768004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66612">
              <a:defRPr/>
            </a:pPr>
            <a:fld id="{922A5527-B72D-4F26-8365-57C19DD1D187}" type="slidenum">
              <a:rPr lang="en-US" sz="1400">
                <a:solidFill>
                  <a:prstClr val="black"/>
                </a:solidFill>
                <a:latin typeface="Calibri" panose="020F0502020204030204"/>
              </a:rPr>
              <a:pPr defTabSz="966612">
                <a:defRPr/>
              </a:pPr>
              <a:t>37</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837695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66612">
              <a:defRPr/>
            </a:pPr>
            <a:fld id="{922A5527-B72D-4F26-8365-57C19DD1D187}" type="slidenum">
              <a:rPr lang="en-US" sz="1400">
                <a:solidFill>
                  <a:prstClr val="black"/>
                </a:solidFill>
                <a:latin typeface="Calibri" panose="020F0502020204030204"/>
              </a:rPr>
              <a:pPr defTabSz="966612">
                <a:defRPr/>
              </a:pPr>
              <a:t>38</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170830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39</a:t>
            </a:fld>
            <a:endParaRPr lang="en-US"/>
          </a:p>
        </p:txBody>
      </p:sp>
    </p:spTree>
    <p:extLst>
      <p:ext uri="{BB962C8B-B14F-4D97-AF65-F5344CB8AC3E}">
        <p14:creationId xmlns:p14="http://schemas.microsoft.com/office/powerpoint/2010/main" val="29983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a:t>
            </a:fld>
            <a:endParaRPr lang="en-US" dirty="0"/>
          </a:p>
        </p:txBody>
      </p:sp>
    </p:spTree>
    <p:extLst>
      <p:ext uri="{BB962C8B-B14F-4D97-AF65-F5344CB8AC3E}">
        <p14:creationId xmlns:p14="http://schemas.microsoft.com/office/powerpoint/2010/main" val="1366194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40</a:t>
            </a:fld>
            <a:endParaRPr lang="en-US"/>
          </a:p>
        </p:txBody>
      </p:sp>
    </p:spTree>
    <p:extLst>
      <p:ext uri="{BB962C8B-B14F-4D97-AF65-F5344CB8AC3E}">
        <p14:creationId xmlns:p14="http://schemas.microsoft.com/office/powerpoint/2010/main" val="2924817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41</a:t>
            </a:fld>
            <a:endParaRPr lang="en-US"/>
          </a:p>
        </p:txBody>
      </p:sp>
    </p:spTree>
    <p:extLst>
      <p:ext uri="{BB962C8B-B14F-4D97-AF65-F5344CB8AC3E}">
        <p14:creationId xmlns:p14="http://schemas.microsoft.com/office/powerpoint/2010/main" val="3883855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42</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882851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17">
              <a:defRPr/>
            </a:pPr>
            <a:fld id="{5BEE96BB-3007-4719-AECA-EB64C24605F8}" type="slidenum">
              <a:rPr lang="en-US" altLang="en-US" sz="1400">
                <a:solidFill>
                  <a:srgbClr val="000000"/>
                </a:solidFill>
                <a:latin typeface="Calibri" panose="020F0502020204030204"/>
              </a:rPr>
              <a:pPr defTabSz="966517">
                <a:defRPr/>
              </a:pPr>
              <a:t>43</a:t>
            </a:fld>
            <a:endParaRPr lang="en-US" altLang="en-US" sz="1400">
              <a:solidFill>
                <a:srgbClr val="000000"/>
              </a:solidFill>
              <a:latin typeface="Calibri" panose="020F0502020204030204"/>
            </a:endParaRPr>
          </a:p>
        </p:txBody>
      </p:sp>
    </p:spTree>
    <p:extLst>
      <p:ext uri="{BB962C8B-B14F-4D97-AF65-F5344CB8AC3E}">
        <p14:creationId xmlns:p14="http://schemas.microsoft.com/office/powerpoint/2010/main" val="3887873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44</a:t>
            </a:fld>
            <a:endParaRPr lang="en-US" dirty="0"/>
          </a:p>
        </p:txBody>
      </p:sp>
    </p:spTree>
    <p:extLst>
      <p:ext uri="{BB962C8B-B14F-4D97-AF65-F5344CB8AC3E}">
        <p14:creationId xmlns:p14="http://schemas.microsoft.com/office/powerpoint/2010/main" val="3534088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5BEE96BB-3007-4719-AECA-EB64C24605F8}" type="slidenum">
              <a:rPr lang="en-US" altLang="en-US" sz="1400">
                <a:solidFill>
                  <a:prstClr val="black"/>
                </a:solidFill>
                <a:latin typeface="Calibri" panose="020F0502020204030204"/>
              </a:rPr>
              <a:pPr defTabSz="966612">
                <a:defRPr/>
              </a:pPr>
              <a:t>45</a:t>
            </a:fld>
            <a:endParaRPr lang="en-US" altLang="en-US" sz="1400">
              <a:solidFill>
                <a:prstClr val="black"/>
              </a:solidFill>
              <a:latin typeface="Calibri" panose="020F0502020204030204"/>
            </a:endParaRPr>
          </a:p>
        </p:txBody>
      </p:sp>
    </p:spTree>
    <p:extLst>
      <p:ext uri="{BB962C8B-B14F-4D97-AF65-F5344CB8AC3E}">
        <p14:creationId xmlns:p14="http://schemas.microsoft.com/office/powerpoint/2010/main" val="3301955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46</a:t>
            </a:fld>
            <a:endParaRPr lang="en-US"/>
          </a:p>
        </p:txBody>
      </p:sp>
    </p:spTree>
    <p:extLst>
      <p:ext uri="{BB962C8B-B14F-4D97-AF65-F5344CB8AC3E}">
        <p14:creationId xmlns:p14="http://schemas.microsoft.com/office/powerpoint/2010/main" val="217468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47</a:t>
            </a:fld>
            <a:endParaRPr lang="en-US"/>
          </a:p>
        </p:txBody>
      </p:sp>
    </p:spTree>
    <p:extLst>
      <p:ext uri="{BB962C8B-B14F-4D97-AF65-F5344CB8AC3E}">
        <p14:creationId xmlns:p14="http://schemas.microsoft.com/office/powerpoint/2010/main" val="3710790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48</a:t>
            </a:fld>
            <a:endParaRPr lang="en-US"/>
          </a:p>
        </p:txBody>
      </p:sp>
    </p:spTree>
    <p:extLst>
      <p:ext uri="{BB962C8B-B14F-4D97-AF65-F5344CB8AC3E}">
        <p14:creationId xmlns:p14="http://schemas.microsoft.com/office/powerpoint/2010/main" val="3719241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49</a:t>
            </a:fld>
            <a:endParaRPr lang="en-US"/>
          </a:p>
        </p:txBody>
      </p:sp>
    </p:spTree>
    <p:extLst>
      <p:ext uri="{BB962C8B-B14F-4D97-AF65-F5344CB8AC3E}">
        <p14:creationId xmlns:p14="http://schemas.microsoft.com/office/powerpoint/2010/main" val="48919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a:t>
            </a:fld>
            <a:endParaRPr lang="en-US" dirty="0"/>
          </a:p>
        </p:txBody>
      </p:sp>
    </p:spTree>
    <p:extLst>
      <p:ext uri="{BB962C8B-B14F-4D97-AF65-F5344CB8AC3E}">
        <p14:creationId xmlns:p14="http://schemas.microsoft.com/office/powerpoint/2010/main" val="3720076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50</a:t>
            </a:fld>
            <a:endParaRPr lang="en-US" dirty="0"/>
          </a:p>
        </p:txBody>
      </p:sp>
    </p:spTree>
    <p:extLst>
      <p:ext uri="{BB962C8B-B14F-4D97-AF65-F5344CB8AC3E}">
        <p14:creationId xmlns:p14="http://schemas.microsoft.com/office/powerpoint/2010/main" val="958397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51</a:t>
            </a:fld>
            <a:endParaRPr lang="en-US" dirty="0"/>
          </a:p>
        </p:txBody>
      </p:sp>
    </p:spTree>
    <p:extLst>
      <p:ext uri="{BB962C8B-B14F-4D97-AF65-F5344CB8AC3E}">
        <p14:creationId xmlns:p14="http://schemas.microsoft.com/office/powerpoint/2010/main" val="4273929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52</a:t>
            </a:fld>
            <a:endParaRPr lang="en-US" dirty="0"/>
          </a:p>
        </p:txBody>
      </p:sp>
    </p:spTree>
    <p:extLst>
      <p:ext uri="{BB962C8B-B14F-4D97-AF65-F5344CB8AC3E}">
        <p14:creationId xmlns:p14="http://schemas.microsoft.com/office/powerpoint/2010/main" val="2599173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53</a:t>
            </a:fld>
            <a:endParaRPr lang="en-US"/>
          </a:p>
        </p:txBody>
      </p:sp>
    </p:spTree>
    <p:extLst>
      <p:ext uri="{BB962C8B-B14F-4D97-AF65-F5344CB8AC3E}">
        <p14:creationId xmlns:p14="http://schemas.microsoft.com/office/powerpoint/2010/main" val="2770918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54</a:t>
            </a:fld>
            <a:endParaRPr lang="en-US"/>
          </a:p>
        </p:txBody>
      </p:sp>
    </p:spTree>
    <p:extLst>
      <p:ext uri="{BB962C8B-B14F-4D97-AF65-F5344CB8AC3E}">
        <p14:creationId xmlns:p14="http://schemas.microsoft.com/office/powerpoint/2010/main" val="424930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6</a:t>
            </a:fld>
            <a:endParaRPr lang="en-US" dirty="0"/>
          </a:p>
        </p:txBody>
      </p:sp>
    </p:spTree>
    <p:extLst>
      <p:ext uri="{BB962C8B-B14F-4D97-AF65-F5344CB8AC3E}">
        <p14:creationId xmlns:p14="http://schemas.microsoft.com/office/powerpoint/2010/main" val="53382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7</a:t>
            </a:fld>
            <a:endParaRPr lang="en-US" dirty="0"/>
          </a:p>
        </p:txBody>
      </p:sp>
    </p:spTree>
    <p:extLst>
      <p:ext uri="{BB962C8B-B14F-4D97-AF65-F5344CB8AC3E}">
        <p14:creationId xmlns:p14="http://schemas.microsoft.com/office/powerpoint/2010/main" val="366594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8</a:t>
            </a:fld>
            <a:endParaRPr lang="en-US"/>
          </a:p>
        </p:txBody>
      </p:sp>
    </p:spTree>
    <p:extLst>
      <p:ext uri="{BB962C8B-B14F-4D97-AF65-F5344CB8AC3E}">
        <p14:creationId xmlns:p14="http://schemas.microsoft.com/office/powerpoint/2010/main" val="205170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5527-B72D-4F26-8365-57C19DD1D187}" type="slidenum">
              <a:rPr lang="en-US" smtClean="0"/>
              <a:t>9</a:t>
            </a:fld>
            <a:endParaRPr lang="en-US"/>
          </a:p>
        </p:txBody>
      </p:sp>
    </p:spTree>
    <p:extLst>
      <p:ext uri="{BB962C8B-B14F-4D97-AF65-F5344CB8AC3E}">
        <p14:creationId xmlns:p14="http://schemas.microsoft.com/office/powerpoint/2010/main" val="171156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10972800" cy="2057400"/>
          </a:xfrm>
        </p:spPr>
        <p:txBody>
          <a:bodyPr anchor="t" anchorCtr="0">
            <a:normAutofit/>
          </a:bodyPr>
          <a:lstStyle>
            <a:lvl1pPr algn="l">
              <a:lnSpc>
                <a:spcPct val="100000"/>
              </a:lnSpc>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0" y="3429000"/>
            <a:ext cx="10972800" cy="1828800"/>
          </a:xfr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19800"/>
            <a:ext cx="1371600" cy="248678"/>
          </a:xfrm>
          <a:prstGeom prst="rect">
            <a:avLst/>
          </a:prstGeom>
        </p:spPr>
      </p:pic>
    </p:spTree>
    <p:extLst>
      <p:ext uri="{BB962C8B-B14F-4D97-AF65-F5344CB8AC3E}">
        <p14:creationId xmlns:p14="http://schemas.microsoft.com/office/powerpoint/2010/main" val="23831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92414" y="6533210"/>
            <a:ext cx="1604433" cy="171450"/>
          </a:xfrm>
        </p:spPr>
        <p:txBody>
          <a:bodyPr/>
          <a:lstStyle>
            <a:lvl1pPr>
              <a:defRPr/>
            </a:lvl1pPr>
          </a:lstStyle>
          <a:p>
            <a:fld id="{BB36CBA7-D05F-4C13-BD64-EFF7CFFA293E}" type="datetime4">
              <a:rPr lang="en-US" altLang="en-US" smtClean="0"/>
              <a:t>May 7, 2023</a:t>
            </a:fld>
            <a:endParaRPr lang="en-US" altLang="en-US"/>
          </a:p>
        </p:txBody>
      </p:sp>
      <p:sp>
        <p:nvSpPr>
          <p:cNvPr id="3" name="Footer Placeholder 2"/>
          <p:cNvSpPr>
            <a:spLocks noGrp="1"/>
          </p:cNvSpPr>
          <p:nvPr>
            <p:ph type="ftr" sz="quarter" idx="11"/>
          </p:nvPr>
        </p:nvSpPr>
        <p:spPr>
          <a:xfrm>
            <a:off x="1219202" y="6529942"/>
            <a:ext cx="3293533" cy="384268"/>
          </a:xfrm>
        </p:spPr>
        <p:txBody>
          <a:bodyPr/>
          <a:lstStyle>
            <a:lvl1pPr>
              <a:defRPr/>
            </a:lvl1pPr>
          </a:lstStyle>
          <a:p>
            <a:r>
              <a:rPr lang="en-US" altLang="en-US" dirty="0"/>
              <a:t>Advertising Law Overview</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pPr/>
              <a:t>‹#›</a:t>
            </a:fld>
            <a:endParaRPr lang="en-US" altLang="en-US"/>
          </a:p>
        </p:txBody>
      </p:sp>
      <p:sp>
        <p:nvSpPr>
          <p:cNvPr id="6" name="Rectangle 5"/>
          <p:cNvSpPr/>
          <p:nvPr userDrawn="1"/>
        </p:nvSpPr>
        <p:spPr bwMode="white">
          <a:xfrm>
            <a:off x="914400" y="1255713"/>
            <a:ext cx="109728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rgbClr val="2A2A2A">
                  <a:lumMod val="75000"/>
                  <a:lumOff val="25000"/>
                </a:srgbClr>
              </a:solidFill>
              <a:latin typeface="Arial" charset="0"/>
            </a:endParaRPr>
          </a:p>
        </p:txBody>
      </p:sp>
      <p:sp>
        <p:nvSpPr>
          <p:cNvPr id="7" name="Picture Placeholder 6"/>
          <p:cNvSpPr>
            <a:spLocks noGrp="1"/>
          </p:cNvSpPr>
          <p:nvPr>
            <p:ph type="pic" sz="quarter" idx="13"/>
          </p:nvPr>
        </p:nvSpPr>
        <p:spPr>
          <a:xfrm>
            <a:off x="0" y="0"/>
            <a:ext cx="12192000" cy="5257800"/>
          </a:xfrm>
          <a:solidFill>
            <a:schemeClr val="tx2"/>
          </a:solidFill>
        </p:spPr>
        <p:txBody>
          <a:bodyPr/>
          <a:lstStyle>
            <a:lvl1pPr>
              <a:defRPr>
                <a:solidFill>
                  <a:schemeClr val="bg1"/>
                </a:solidFill>
              </a:defRPr>
            </a:lvl1pPr>
          </a:lstStyle>
          <a:p>
            <a:r>
              <a:rPr lang="en-US"/>
              <a:t>Click icon to add picture</a:t>
            </a:r>
            <a:endParaRPr lang="en-US" dirty="0"/>
          </a:p>
        </p:txBody>
      </p:sp>
      <p:sp>
        <p:nvSpPr>
          <p:cNvPr id="8" name="Text Placeholder 6"/>
          <p:cNvSpPr>
            <a:spLocks noGrp="1"/>
          </p:cNvSpPr>
          <p:nvPr>
            <p:ph type="body" sz="quarter" idx="14"/>
          </p:nvPr>
        </p:nvSpPr>
        <p:spPr>
          <a:xfrm>
            <a:off x="914400" y="3581400"/>
            <a:ext cx="10972800" cy="1676400"/>
          </a:xfrm>
        </p:spPr>
        <p:txBody>
          <a:bodyPr lIns="0" tIns="0" rIns="0" bIns="0"/>
          <a:lstStyle>
            <a:lvl1pPr marL="0" indent="0">
              <a:spcBef>
                <a:spcPts val="0"/>
              </a:spcBef>
              <a:buNone/>
              <a:defRPr sz="3600">
                <a:solidFill>
                  <a:schemeClr val="bg1"/>
                </a:solidFill>
              </a:defRPr>
            </a:lvl1pPr>
          </a:lstStyle>
          <a:p>
            <a:pPr lvl="0"/>
            <a:r>
              <a:rPr lang="en-US"/>
              <a:t>Click to edit Master text styles</a:t>
            </a:r>
          </a:p>
        </p:txBody>
      </p:sp>
      <p:sp>
        <p:nvSpPr>
          <p:cNvPr id="9" name="Text Placeholder 9"/>
          <p:cNvSpPr>
            <a:spLocks noGrp="1"/>
          </p:cNvSpPr>
          <p:nvPr>
            <p:ph type="body" sz="quarter" idx="15"/>
          </p:nvPr>
        </p:nvSpPr>
        <p:spPr>
          <a:xfrm>
            <a:off x="914400" y="5257800"/>
            <a:ext cx="10972800" cy="914400"/>
          </a:xfrm>
        </p:spPr>
        <p:txBody>
          <a:bodyPr lIns="0" tIns="0" rIns="0" bIns="0" anchor="b" anchorCtr="0"/>
          <a:lstStyle>
            <a:lvl1pPr marL="0" indent="0">
              <a:spcBef>
                <a:spcPts val="0"/>
              </a:spcBef>
              <a:buNone/>
              <a:defRPr>
                <a:solidFill>
                  <a:schemeClr val="tx1"/>
                </a:solidFill>
              </a:defRPr>
            </a:lvl1pPr>
          </a:lstStyle>
          <a:p>
            <a:pPr lvl="0"/>
            <a:r>
              <a:rPr lang="en-US"/>
              <a:t>Click to edit Master text styles</a:t>
            </a:r>
          </a:p>
        </p:txBody>
      </p:sp>
      <p:sp>
        <p:nvSpPr>
          <p:cNvPr id="5" name="Rectangle 4"/>
          <p:cNvSpPr/>
          <p:nvPr userDrawn="1"/>
        </p:nvSpPr>
        <p:spPr bwMode="white">
          <a:xfrm>
            <a:off x="0" y="6172200"/>
            <a:ext cx="9144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rgbClr val="2A2A2A">
                  <a:lumMod val="75000"/>
                  <a:lumOff val="25000"/>
                </a:srgbClr>
              </a:solidFill>
              <a:latin typeface="Arial" charset="0"/>
            </a:endParaRPr>
          </a:p>
        </p:txBody>
      </p:sp>
    </p:spTree>
    <p:extLst>
      <p:ext uri="{BB962C8B-B14F-4D97-AF65-F5344CB8AC3E}">
        <p14:creationId xmlns:p14="http://schemas.microsoft.com/office/powerpoint/2010/main" val="231163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292414" y="6538210"/>
            <a:ext cx="1604433" cy="171450"/>
          </a:xfrm>
        </p:spPr>
        <p:txBody>
          <a:bodyPr/>
          <a:lstStyle>
            <a:lvl1pPr>
              <a:defRPr/>
            </a:lvl1pPr>
          </a:lstStyle>
          <a:p>
            <a:fld id="{3416D116-CA74-4CBF-BA7F-1A2C1E119542}" type="datetime4">
              <a:rPr lang="en-US" altLang="en-US" smtClean="0"/>
              <a:t>May 7, 2023</a:t>
            </a:fld>
            <a:endParaRPr lang="en-US" altLang="en-US"/>
          </a:p>
        </p:txBody>
      </p:sp>
      <p:sp>
        <p:nvSpPr>
          <p:cNvPr id="5" name="Footer Placeholder 4"/>
          <p:cNvSpPr>
            <a:spLocks noGrp="1"/>
          </p:cNvSpPr>
          <p:nvPr>
            <p:ph type="ftr" sz="quarter" idx="11"/>
          </p:nvPr>
        </p:nvSpPr>
        <p:spPr>
          <a:xfrm>
            <a:off x="1219202" y="6534942"/>
            <a:ext cx="3293533" cy="384268"/>
          </a:xfrm>
        </p:spPr>
        <p:txBody>
          <a:bodyPr/>
          <a:lstStyle>
            <a:lvl1pPr>
              <a:defRPr/>
            </a:lvl1pPr>
          </a:lstStyle>
          <a:p>
            <a:r>
              <a:rPr lang="en-US" altLang="en-US"/>
              <a:t>Advertising Law Overview</a:t>
            </a:r>
            <a:endParaRPr lang="en-US" altLang="en-US" dirty="0"/>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pPr/>
              <a:t>‹#›</a:t>
            </a:fld>
            <a:endParaRPr lang="en-US" altLang="en-US" dirty="0"/>
          </a:p>
        </p:txBody>
      </p:sp>
      <p:sp>
        <p:nvSpPr>
          <p:cNvPr id="7" name="Rectangle 2"/>
          <p:cNvSpPr>
            <a:spLocks noGrp="1" noChangeArrowheads="1"/>
          </p:cNvSpPr>
          <p:nvPr>
            <p:ph type="title"/>
          </p:nvPr>
        </p:nvSpPr>
        <p:spPr bwMode="auto">
          <a:xfrm>
            <a:off x="1219200" y="1"/>
            <a:ext cx="10668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2" name="Text Placeholder 11"/>
          <p:cNvSpPr>
            <a:spLocks noGrp="1"/>
          </p:cNvSpPr>
          <p:nvPr>
            <p:ph type="body" sz="quarter" idx="13"/>
          </p:nvPr>
        </p:nvSpPr>
        <p:spPr/>
        <p:txBody>
          <a:bodyPr/>
          <a:lstStyle>
            <a:lvl1pPr>
              <a:defRPr sz="2000"/>
            </a:lvl1pPr>
            <a:lvl2pPr>
              <a:defRPr sz="18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24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292414" y="6538210"/>
            <a:ext cx="1604433" cy="171450"/>
          </a:xfrm>
        </p:spPr>
        <p:txBody>
          <a:bodyPr/>
          <a:lstStyle>
            <a:lvl1pPr>
              <a:defRPr/>
            </a:lvl1pPr>
          </a:lstStyle>
          <a:p>
            <a:fld id="{3416D116-CA74-4CBF-BA7F-1A2C1E119542}" type="datetime4">
              <a:rPr lang="en-US" altLang="en-US" smtClean="0"/>
              <a:t>May 7, 2023</a:t>
            </a:fld>
            <a:endParaRPr lang="en-US" altLang="en-US"/>
          </a:p>
        </p:txBody>
      </p:sp>
      <p:sp>
        <p:nvSpPr>
          <p:cNvPr id="5" name="Footer Placeholder 4"/>
          <p:cNvSpPr>
            <a:spLocks noGrp="1"/>
          </p:cNvSpPr>
          <p:nvPr>
            <p:ph type="ftr" sz="quarter" idx="11"/>
          </p:nvPr>
        </p:nvSpPr>
        <p:spPr>
          <a:xfrm>
            <a:off x="1219202" y="6534942"/>
            <a:ext cx="3293533" cy="384268"/>
          </a:xfrm>
        </p:spPr>
        <p:txBody>
          <a:bodyPr/>
          <a:lstStyle>
            <a:lvl1pPr>
              <a:defRPr/>
            </a:lvl1pPr>
          </a:lstStyle>
          <a:p>
            <a:r>
              <a:rPr lang="en-US" altLang="en-US"/>
              <a:t>Advertising Law Overview</a:t>
            </a:r>
            <a:endParaRPr lang="en-US" altLang="en-US" dirty="0"/>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pPr/>
              <a:t>‹#›</a:t>
            </a:fld>
            <a:endParaRPr lang="en-US" altLang="en-US" dirty="0"/>
          </a:p>
        </p:txBody>
      </p:sp>
      <p:sp>
        <p:nvSpPr>
          <p:cNvPr id="7" name="Rectangle 2"/>
          <p:cNvSpPr>
            <a:spLocks noGrp="1" noChangeArrowheads="1"/>
          </p:cNvSpPr>
          <p:nvPr>
            <p:ph type="title"/>
          </p:nvPr>
        </p:nvSpPr>
        <p:spPr bwMode="auto">
          <a:xfrm>
            <a:off x="1219200" y="1"/>
            <a:ext cx="10668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2" name="Text Placeholder 11"/>
          <p:cNvSpPr>
            <a:spLocks noGrp="1"/>
          </p:cNvSpPr>
          <p:nvPr>
            <p:ph type="body" sz="quarter" idx="13"/>
          </p:nvPr>
        </p:nvSpPr>
        <p:spPr/>
        <p:txBody>
          <a:bodyPr/>
          <a:lstStyle>
            <a:lvl1pPr>
              <a:defRPr sz="2000"/>
            </a:lvl1pPr>
            <a:lvl2pPr>
              <a:defRPr sz="18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11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292414" y="6538210"/>
            <a:ext cx="1604433" cy="171450"/>
          </a:xfrm>
        </p:spPr>
        <p:txBody>
          <a:bodyPr/>
          <a:lstStyle>
            <a:lvl1pPr>
              <a:defRPr/>
            </a:lvl1pPr>
          </a:lstStyle>
          <a:p>
            <a:fld id="{3416D116-CA74-4CBF-BA7F-1A2C1E119542}" type="datetime4">
              <a:rPr lang="en-US" altLang="en-US" smtClean="0"/>
              <a:t>May 7, 2023</a:t>
            </a:fld>
            <a:endParaRPr lang="en-US" altLang="en-US"/>
          </a:p>
        </p:txBody>
      </p:sp>
      <p:sp>
        <p:nvSpPr>
          <p:cNvPr id="5" name="Footer Placeholder 4"/>
          <p:cNvSpPr>
            <a:spLocks noGrp="1"/>
          </p:cNvSpPr>
          <p:nvPr>
            <p:ph type="ftr" sz="quarter" idx="11"/>
          </p:nvPr>
        </p:nvSpPr>
        <p:spPr>
          <a:xfrm>
            <a:off x="1219202" y="6534942"/>
            <a:ext cx="3293533" cy="384268"/>
          </a:xfrm>
        </p:spPr>
        <p:txBody>
          <a:bodyPr/>
          <a:lstStyle>
            <a:lvl1pPr>
              <a:defRPr/>
            </a:lvl1pPr>
          </a:lstStyle>
          <a:p>
            <a:r>
              <a:rPr lang="en-US" altLang="en-US"/>
              <a:t>Advertising Law Overview</a:t>
            </a:r>
            <a:endParaRPr lang="en-US" altLang="en-US" dirty="0"/>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pPr/>
              <a:t>‹#›</a:t>
            </a:fld>
            <a:endParaRPr lang="en-US" altLang="en-US" dirty="0"/>
          </a:p>
        </p:txBody>
      </p:sp>
      <p:sp>
        <p:nvSpPr>
          <p:cNvPr id="7" name="Rectangle 2"/>
          <p:cNvSpPr>
            <a:spLocks noGrp="1" noChangeArrowheads="1"/>
          </p:cNvSpPr>
          <p:nvPr>
            <p:ph type="title"/>
          </p:nvPr>
        </p:nvSpPr>
        <p:spPr bwMode="auto">
          <a:xfrm>
            <a:off x="1219200" y="1"/>
            <a:ext cx="10668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2" name="Text Placeholder 11"/>
          <p:cNvSpPr>
            <a:spLocks noGrp="1"/>
          </p:cNvSpPr>
          <p:nvPr>
            <p:ph type="body" sz="quarter" idx="13"/>
          </p:nvPr>
        </p:nvSpPr>
        <p:spPr/>
        <p:txBody>
          <a:bodyPr/>
          <a:lstStyle>
            <a:lvl1pPr>
              <a:defRPr sz="2000"/>
            </a:lvl1pPr>
            <a:lvl2pPr>
              <a:defRPr sz="18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944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292414" y="6538210"/>
            <a:ext cx="1604433" cy="171450"/>
          </a:xfrm>
        </p:spPr>
        <p:txBody>
          <a:bodyPr/>
          <a:lstStyle>
            <a:lvl1pPr>
              <a:defRPr/>
            </a:lvl1pPr>
          </a:lstStyle>
          <a:p>
            <a:fld id="{3416D116-CA74-4CBF-BA7F-1A2C1E119542}" type="datetime4">
              <a:rPr lang="en-US" altLang="en-US" smtClean="0"/>
              <a:t>May 7, 2023</a:t>
            </a:fld>
            <a:endParaRPr lang="en-US" altLang="en-US"/>
          </a:p>
        </p:txBody>
      </p:sp>
      <p:sp>
        <p:nvSpPr>
          <p:cNvPr id="5" name="Footer Placeholder 4"/>
          <p:cNvSpPr>
            <a:spLocks noGrp="1"/>
          </p:cNvSpPr>
          <p:nvPr>
            <p:ph type="ftr" sz="quarter" idx="11"/>
          </p:nvPr>
        </p:nvSpPr>
        <p:spPr>
          <a:xfrm>
            <a:off x="1219202" y="6534942"/>
            <a:ext cx="3293533" cy="384268"/>
          </a:xfrm>
        </p:spPr>
        <p:txBody>
          <a:bodyPr/>
          <a:lstStyle>
            <a:lvl1pPr>
              <a:defRPr/>
            </a:lvl1pPr>
          </a:lstStyle>
          <a:p>
            <a:r>
              <a:rPr lang="en-US" altLang="en-US"/>
              <a:t>Advertising Law Overview</a:t>
            </a:r>
            <a:endParaRPr lang="en-US" altLang="en-US" dirty="0"/>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pPr/>
              <a:t>‹#›</a:t>
            </a:fld>
            <a:endParaRPr lang="en-US" altLang="en-US" dirty="0"/>
          </a:p>
        </p:txBody>
      </p:sp>
      <p:sp>
        <p:nvSpPr>
          <p:cNvPr id="7" name="Rectangle 2"/>
          <p:cNvSpPr>
            <a:spLocks noGrp="1" noChangeArrowheads="1"/>
          </p:cNvSpPr>
          <p:nvPr>
            <p:ph type="title"/>
          </p:nvPr>
        </p:nvSpPr>
        <p:spPr bwMode="auto">
          <a:xfrm>
            <a:off x="1219200" y="1"/>
            <a:ext cx="10668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2" name="Text Placeholder 11"/>
          <p:cNvSpPr>
            <a:spLocks noGrp="1"/>
          </p:cNvSpPr>
          <p:nvPr>
            <p:ph type="body" sz="quarter" idx="13"/>
          </p:nvPr>
        </p:nvSpPr>
        <p:spPr/>
        <p:txBody>
          <a:bodyPr/>
          <a:lstStyle>
            <a:lvl1pPr>
              <a:defRPr sz="2000"/>
            </a:lvl1pPr>
            <a:lvl2pPr>
              <a:defRPr sz="18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57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10972800" cy="2057400"/>
          </a:xfrm>
        </p:spPr>
        <p:txBody>
          <a:bodyPr anchor="t" anchorCtr="0">
            <a:normAutofit/>
          </a:bodyPr>
          <a:lstStyle>
            <a:lvl1pPr algn="l">
              <a:lnSpc>
                <a:spcPct val="100000"/>
              </a:lnSpc>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0" y="3429000"/>
            <a:ext cx="10972800" cy="1828800"/>
          </a:xfr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19800"/>
            <a:ext cx="1371600" cy="248678"/>
          </a:xfrm>
          <a:prstGeom prst="rect">
            <a:avLst/>
          </a:prstGeom>
        </p:spPr>
      </p:pic>
    </p:spTree>
    <p:extLst>
      <p:ext uri="{BB962C8B-B14F-4D97-AF65-F5344CB8AC3E}">
        <p14:creationId xmlns:p14="http://schemas.microsoft.com/office/powerpoint/2010/main" val="418449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8B5C78-1728-4F85-927A-9B97D13A4CCC}" type="datetime4">
              <a:rPr lang="en-US" smtClean="0"/>
              <a:t>May 7, 2023</a:t>
            </a:fld>
            <a:endParaRPr lang="en-US"/>
          </a:p>
        </p:txBody>
      </p:sp>
      <p:sp>
        <p:nvSpPr>
          <p:cNvPr id="5" name="Footer Placeholder 4"/>
          <p:cNvSpPr>
            <a:spLocks noGrp="1"/>
          </p:cNvSpPr>
          <p:nvPr>
            <p:ph type="ftr" sz="quarter" idx="11"/>
          </p:nvPr>
        </p:nvSpPr>
        <p:spPr/>
        <p:txBody>
          <a:bodyPr/>
          <a:lstStyle/>
          <a:p>
            <a:r>
              <a:rPr lang="en-US"/>
              <a:t>Overview of Class Action Trends</a:t>
            </a:r>
          </a:p>
        </p:txBody>
      </p:sp>
      <p:sp>
        <p:nvSpPr>
          <p:cNvPr id="6" name="Slide Number Placeholder 5"/>
          <p:cNvSpPr>
            <a:spLocks noGrp="1"/>
          </p:cNvSpPr>
          <p:nvPr>
            <p:ph type="sldNum" sz="quarter" idx="12"/>
          </p:nvPr>
        </p:nvSpPr>
        <p:spPr/>
        <p:txBody>
          <a:bodyPr/>
          <a:lstStyle/>
          <a:p>
            <a:fld id="{1412F8C5-B1AB-4CD3-9605-183EBC7F010D}" type="slidenum">
              <a:rPr lang="en-US" smtClean="0"/>
              <a:t>‹#›</a:t>
            </a:fld>
            <a:endParaRPr lang="en-US"/>
          </a:p>
        </p:txBody>
      </p:sp>
    </p:spTree>
    <p:extLst>
      <p:ext uri="{BB962C8B-B14F-4D97-AF65-F5344CB8AC3E}">
        <p14:creationId xmlns:p14="http://schemas.microsoft.com/office/powerpoint/2010/main" val="126062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0"/>
            <a:ext cx="12192000" cy="5257800"/>
          </a:xfrm>
          <a:solidFill>
            <a:schemeClr val="tx2"/>
          </a:solidFill>
        </p:spPr>
        <p:txBody>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title"/>
          </p:nvPr>
        </p:nvSpPr>
        <p:spPr>
          <a:xfrm>
            <a:off x="831850" y="3429000"/>
            <a:ext cx="10979150" cy="1467875"/>
          </a:xfrm>
        </p:spPr>
        <p:txBody>
          <a:bodyPr anchor="t" anchorCtr="0">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5257800"/>
            <a:ext cx="10972800" cy="762000"/>
          </a:xfrm>
        </p:spPr>
        <p:txBody>
          <a:bodyPr lIns="0" tIns="0" rIns="0" bIns="0" anchor="b"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
        <p:nvSpPr>
          <p:cNvPr id="8" name="Date Placeholder 3"/>
          <p:cNvSpPr>
            <a:spLocks noGrp="1"/>
          </p:cNvSpPr>
          <p:nvPr>
            <p:ph type="dt" sz="half" idx="10"/>
          </p:nvPr>
        </p:nvSpPr>
        <p:spPr>
          <a:xfrm>
            <a:off x="5410200" y="6172200"/>
            <a:ext cx="1371600" cy="457199"/>
          </a:xfrm>
        </p:spPr>
        <p:txBody>
          <a:bodyPr/>
          <a:lstStyle/>
          <a:p>
            <a:fld id="{1DE086D2-8FD8-4890-88CA-7BF96E62B256}" type="datetime4">
              <a:rPr lang="en-US" smtClean="0"/>
              <a:t>May 7, 2023</a:t>
            </a:fld>
            <a:endParaRPr lang="en-US"/>
          </a:p>
        </p:txBody>
      </p:sp>
      <p:sp>
        <p:nvSpPr>
          <p:cNvPr id="9" name="Footer Placeholder 4"/>
          <p:cNvSpPr>
            <a:spLocks noGrp="1"/>
          </p:cNvSpPr>
          <p:nvPr>
            <p:ph type="ftr" sz="quarter" idx="11"/>
          </p:nvPr>
        </p:nvSpPr>
        <p:spPr>
          <a:xfrm>
            <a:off x="838200" y="6172201"/>
            <a:ext cx="4114800" cy="457200"/>
          </a:xfrm>
        </p:spPr>
        <p:txBody>
          <a:bodyPr/>
          <a:lstStyle/>
          <a:p>
            <a:r>
              <a:rPr lang="en-US"/>
              <a:t>Overview of Class Action Trends</a:t>
            </a:r>
          </a:p>
        </p:txBody>
      </p:sp>
      <p:sp>
        <p:nvSpPr>
          <p:cNvPr id="10" name="Slide Number Placeholder 5"/>
          <p:cNvSpPr>
            <a:spLocks noGrp="1"/>
          </p:cNvSpPr>
          <p:nvPr>
            <p:ph type="sldNum" sz="quarter" idx="12"/>
          </p:nvPr>
        </p:nvSpPr>
        <p:spPr>
          <a:xfrm>
            <a:off x="0" y="6172201"/>
            <a:ext cx="609600" cy="457200"/>
          </a:xfrm>
        </p:spPr>
        <p:txBody>
          <a:bodyPr/>
          <a:lstStyle/>
          <a:p>
            <a:fld id="{1412F8C5-B1AB-4CD3-9605-183EBC7F010D}" type="slidenum">
              <a:rPr lang="en-US" smtClean="0"/>
              <a:t>‹#›</a:t>
            </a:fld>
            <a:endParaRPr lang="en-US"/>
          </a:p>
        </p:txBody>
      </p:sp>
    </p:spTree>
    <p:extLst>
      <p:ext uri="{BB962C8B-B14F-4D97-AF65-F5344CB8AC3E}">
        <p14:creationId xmlns:p14="http://schemas.microsoft.com/office/powerpoint/2010/main" val="190041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1"/>
            <a:ext cx="5029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371601"/>
            <a:ext cx="54864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657F03-1D0B-4650-8D20-3B2ECBFC1551}" type="datetime4">
              <a:rPr lang="en-US" smtClean="0"/>
              <a:t>May 7, 2023</a:t>
            </a:fld>
            <a:endParaRPr lang="en-US"/>
          </a:p>
        </p:txBody>
      </p:sp>
      <p:sp>
        <p:nvSpPr>
          <p:cNvPr id="6" name="Footer Placeholder 5"/>
          <p:cNvSpPr>
            <a:spLocks noGrp="1"/>
          </p:cNvSpPr>
          <p:nvPr>
            <p:ph type="ftr" sz="quarter" idx="11"/>
          </p:nvPr>
        </p:nvSpPr>
        <p:spPr/>
        <p:txBody>
          <a:bodyPr/>
          <a:lstStyle/>
          <a:p>
            <a:r>
              <a:rPr lang="en-US"/>
              <a:t>Overview of Class Action Trends</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a:p>
        </p:txBody>
      </p:sp>
    </p:spTree>
    <p:extLst>
      <p:ext uri="{BB962C8B-B14F-4D97-AF65-F5344CB8AC3E}">
        <p14:creationId xmlns:p14="http://schemas.microsoft.com/office/powerpoint/2010/main" val="4293581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971212" cy="1066800"/>
          </a:xfrm>
        </p:spPr>
        <p:txBody>
          <a:bodyPr/>
          <a:lstStyle/>
          <a:p>
            <a:r>
              <a:rPr lang="en-US"/>
              <a:t>Click to edit Master title style</a:t>
            </a:r>
          </a:p>
        </p:txBody>
      </p:sp>
      <p:sp>
        <p:nvSpPr>
          <p:cNvPr id="3" name="Text Placeholder 2"/>
          <p:cNvSpPr>
            <a:spLocks noGrp="1"/>
          </p:cNvSpPr>
          <p:nvPr>
            <p:ph type="body" idx="1"/>
          </p:nvPr>
        </p:nvSpPr>
        <p:spPr>
          <a:xfrm>
            <a:off x="839789" y="1394837"/>
            <a:ext cx="5027612" cy="823912"/>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371149"/>
            <a:ext cx="5027613" cy="3648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371600"/>
            <a:ext cx="5486400" cy="847149"/>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371149"/>
            <a:ext cx="5486400" cy="3648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3AB896-8F06-439A-B6F9-1D97A123AFA5}" type="datetime4">
              <a:rPr lang="en-US" smtClean="0"/>
              <a:t>May 7, 2023</a:t>
            </a:fld>
            <a:endParaRPr lang="en-US"/>
          </a:p>
        </p:txBody>
      </p:sp>
      <p:sp>
        <p:nvSpPr>
          <p:cNvPr id="8" name="Footer Placeholder 7"/>
          <p:cNvSpPr>
            <a:spLocks noGrp="1"/>
          </p:cNvSpPr>
          <p:nvPr>
            <p:ph type="ftr" sz="quarter" idx="11"/>
          </p:nvPr>
        </p:nvSpPr>
        <p:spPr/>
        <p:txBody>
          <a:bodyPr/>
          <a:lstStyle/>
          <a:p>
            <a:r>
              <a:rPr lang="en-US"/>
              <a:t>Overview of Class Action Trends</a:t>
            </a:r>
          </a:p>
        </p:txBody>
      </p:sp>
      <p:sp>
        <p:nvSpPr>
          <p:cNvPr id="9" name="Slide Number Placeholder 8"/>
          <p:cNvSpPr>
            <a:spLocks noGrp="1"/>
          </p:cNvSpPr>
          <p:nvPr>
            <p:ph type="sldNum" sz="quarter" idx="12"/>
          </p:nvPr>
        </p:nvSpPr>
        <p:spPr/>
        <p:txBody>
          <a:bodyPr/>
          <a:lstStyle/>
          <a:p>
            <a:fld id="{1412F8C5-B1AB-4CD3-9605-183EBC7F010D}" type="slidenum">
              <a:rPr lang="en-US" smtClean="0"/>
              <a:t>‹#›</a:t>
            </a:fld>
            <a:endParaRPr lang="en-US"/>
          </a:p>
        </p:txBody>
      </p:sp>
    </p:spTree>
    <p:extLst>
      <p:ext uri="{BB962C8B-B14F-4D97-AF65-F5344CB8AC3E}">
        <p14:creationId xmlns:p14="http://schemas.microsoft.com/office/powerpoint/2010/main" val="364698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92329-8429-4257-B2C2-74029E384A84}" type="datetime4">
              <a:rPr lang="en-US" smtClean="0"/>
              <a:t>May 7, 2023</a:t>
            </a:fld>
            <a:endParaRPr lang="en-US" dirty="0"/>
          </a:p>
        </p:txBody>
      </p:sp>
      <p:sp>
        <p:nvSpPr>
          <p:cNvPr id="5" name="Footer Placeholder 4"/>
          <p:cNvSpPr>
            <a:spLocks noGrp="1"/>
          </p:cNvSpPr>
          <p:nvPr>
            <p:ph type="ftr" sz="quarter" idx="11"/>
          </p:nvPr>
        </p:nvSpPr>
        <p:spPr/>
        <p:txBody>
          <a:bodyPr/>
          <a:lstStyle/>
          <a:p>
            <a:r>
              <a:rPr lang="en-US" dirty="0"/>
              <a:t>Title of Presentation | FileSite Number</a:t>
            </a:r>
          </a:p>
        </p:txBody>
      </p:sp>
      <p:sp>
        <p:nvSpPr>
          <p:cNvPr id="6" name="Slide Number Placeholder 5"/>
          <p:cNvSpPr>
            <a:spLocks noGrp="1"/>
          </p:cNvSpPr>
          <p:nvPr>
            <p:ph type="sldNum" sz="quarter" idx="12"/>
          </p:nvPr>
        </p:nvSpPr>
        <p:spPr/>
        <p:txBody>
          <a:bodyPr/>
          <a:lstStyle/>
          <a:p>
            <a:fld id="{1412F8C5-B1AB-4CD3-9605-183EBC7F010D}" type="slidenum">
              <a:rPr lang="en-US" smtClean="0"/>
              <a:t>‹#›</a:t>
            </a:fld>
            <a:endParaRPr lang="en-US" dirty="0"/>
          </a:p>
        </p:txBody>
      </p:sp>
    </p:spTree>
    <p:extLst>
      <p:ext uri="{BB962C8B-B14F-4D97-AF65-F5344CB8AC3E}">
        <p14:creationId xmlns:p14="http://schemas.microsoft.com/office/powerpoint/2010/main" val="2954953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971212" cy="1066800"/>
          </a:xfrm>
        </p:spPr>
        <p:txBody>
          <a:bodyPr anchor="b"/>
          <a:lstStyle>
            <a:lvl1pPr>
              <a:defRPr sz="32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7FD46FD-A20B-4ACF-9210-6E9B742EC45F}" type="datetime4">
              <a:rPr lang="en-US" smtClean="0"/>
              <a:t>May 7, 2023</a:t>
            </a:fld>
            <a:endParaRPr lang="en-US"/>
          </a:p>
        </p:txBody>
      </p:sp>
      <p:sp>
        <p:nvSpPr>
          <p:cNvPr id="6" name="Footer Placeholder 5"/>
          <p:cNvSpPr>
            <a:spLocks noGrp="1"/>
          </p:cNvSpPr>
          <p:nvPr>
            <p:ph type="ftr" sz="quarter" idx="11"/>
          </p:nvPr>
        </p:nvSpPr>
        <p:spPr/>
        <p:txBody>
          <a:bodyPr/>
          <a:lstStyle/>
          <a:p>
            <a:r>
              <a:rPr lang="en-US"/>
              <a:t>Overview of Class Action Trends</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a:p>
        </p:txBody>
      </p:sp>
      <p:sp>
        <p:nvSpPr>
          <p:cNvPr id="9" name="Text Placeholder 8"/>
          <p:cNvSpPr>
            <a:spLocks noGrp="1"/>
          </p:cNvSpPr>
          <p:nvPr>
            <p:ph type="body" sz="quarter" idx="13"/>
          </p:nvPr>
        </p:nvSpPr>
        <p:spPr>
          <a:xfrm>
            <a:off x="838200" y="1371600"/>
            <a:ext cx="5029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6324600" y="1371600"/>
            <a:ext cx="5486400" cy="4648200"/>
          </a:xfrm>
        </p:spPr>
        <p:txBody>
          <a:bodyPr/>
          <a:lstStyle/>
          <a:p>
            <a:r>
              <a:rPr lang="en-US"/>
              <a:t>Click icon to add picture</a:t>
            </a:r>
          </a:p>
        </p:txBody>
      </p:sp>
    </p:spTree>
    <p:extLst>
      <p:ext uri="{BB962C8B-B14F-4D97-AF65-F5344CB8AC3E}">
        <p14:creationId xmlns:p14="http://schemas.microsoft.com/office/powerpoint/2010/main" val="242392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971212" cy="1066800"/>
          </a:xfrm>
        </p:spPr>
        <p:txBody>
          <a:bodyPr anchor="b"/>
          <a:lstStyle>
            <a:lvl1pPr>
              <a:defRPr sz="32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AB76807-F9F3-4C48-B91C-951A4D49D65C}" type="datetime4">
              <a:rPr lang="en-US" smtClean="0"/>
              <a:t>May 7, 2023</a:t>
            </a:fld>
            <a:endParaRPr lang="en-US"/>
          </a:p>
        </p:txBody>
      </p:sp>
      <p:sp>
        <p:nvSpPr>
          <p:cNvPr id="6" name="Footer Placeholder 5"/>
          <p:cNvSpPr>
            <a:spLocks noGrp="1"/>
          </p:cNvSpPr>
          <p:nvPr>
            <p:ph type="ftr" sz="quarter" idx="11"/>
          </p:nvPr>
        </p:nvSpPr>
        <p:spPr/>
        <p:txBody>
          <a:bodyPr/>
          <a:lstStyle/>
          <a:p>
            <a:r>
              <a:rPr lang="en-US"/>
              <a:t>Overview of Class Action Trends</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a:p>
        </p:txBody>
      </p:sp>
      <p:sp>
        <p:nvSpPr>
          <p:cNvPr id="9" name="Table Placeholder 8"/>
          <p:cNvSpPr>
            <a:spLocks noGrp="1"/>
          </p:cNvSpPr>
          <p:nvPr>
            <p:ph type="tbl" sz="quarter" idx="13"/>
          </p:nvPr>
        </p:nvSpPr>
        <p:spPr/>
        <p:txBody>
          <a:bodyPr/>
          <a:lstStyle>
            <a:lvl1pPr marL="0" indent="0">
              <a:buNone/>
              <a:defRPr/>
            </a:lvl1pPr>
          </a:lstStyle>
          <a:p>
            <a:r>
              <a:rPr lang="en-US"/>
              <a:t>Click icon to add table</a:t>
            </a:r>
            <a:endParaRPr lang="en-US" dirty="0"/>
          </a:p>
        </p:txBody>
      </p:sp>
    </p:spTree>
    <p:extLst>
      <p:ext uri="{BB962C8B-B14F-4D97-AF65-F5344CB8AC3E}">
        <p14:creationId xmlns:p14="http://schemas.microsoft.com/office/powerpoint/2010/main" val="34112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466935-E2C4-47C1-94B7-A7A7FDFC9DC0}" type="datetime4">
              <a:rPr lang="en-US" smtClean="0"/>
              <a:t>May 7, 2023</a:t>
            </a:fld>
            <a:endParaRPr lang="en-US" dirty="0"/>
          </a:p>
        </p:txBody>
      </p:sp>
      <p:sp>
        <p:nvSpPr>
          <p:cNvPr id="4" name="Footer Placeholder 3"/>
          <p:cNvSpPr>
            <a:spLocks noGrp="1"/>
          </p:cNvSpPr>
          <p:nvPr>
            <p:ph type="ftr" sz="quarter" idx="11"/>
          </p:nvPr>
        </p:nvSpPr>
        <p:spPr/>
        <p:txBody>
          <a:bodyPr/>
          <a:lstStyle/>
          <a:p>
            <a:r>
              <a:rPr lang="en-US"/>
              <a:t>Overview of Class Action Trends</a:t>
            </a:r>
            <a:endParaRPr lang="en-US" dirty="0"/>
          </a:p>
        </p:txBody>
      </p:sp>
      <p:sp>
        <p:nvSpPr>
          <p:cNvPr id="5" name="Slide Number Placeholder 4"/>
          <p:cNvSpPr>
            <a:spLocks noGrp="1"/>
          </p:cNvSpPr>
          <p:nvPr>
            <p:ph type="sldNum" sz="quarter" idx="12"/>
          </p:nvPr>
        </p:nvSpPr>
        <p:spPr/>
        <p:txBody>
          <a:bodyPr/>
          <a:lstStyle/>
          <a:p>
            <a:fld id="{1412F8C5-B1AB-4CD3-9605-183EBC7F010D}" type="slidenum">
              <a:rPr lang="en-US" smtClean="0"/>
              <a:pPr/>
              <a:t>‹#›</a:t>
            </a:fld>
            <a:endParaRPr lang="en-US" dirty="0"/>
          </a:p>
        </p:txBody>
      </p:sp>
      <p:sp>
        <p:nvSpPr>
          <p:cNvPr id="7" name="Picture Placeholder 6"/>
          <p:cNvSpPr>
            <a:spLocks noGrp="1"/>
          </p:cNvSpPr>
          <p:nvPr>
            <p:ph type="pic" sz="quarter" idx="13"/>
          </p:nvPr>
        </p:nvSpPr>
        <p:spPr>
          <a:xfrm>
            <a:off x="838200" y="1371600"/>
            <a:ext cx="1828800" cy="1828800"/>
          </a:xfrm>
          <a:prstGeom prst="ellipse">
            <a:avLst/>
          </a:prstGeom>
        </p:spPr>
        <p:txBody>
          <a:bodyPr>
            <a:normAutofit/>
          </a:bodyPr>
          <a:lstStyle>
            <a:lvl1pPr>
              <a:defRPr sz="2000"/>
            </a:lvl1pPr>
          </a:lstStyle>
          <a:p>
            <a:r>
              <a:rPr lang="en-US"/>
              <a:t>Click icon to add picture</a:t>
            </a:r>
            <a:endParaRPr lang="en-US" dirty="0"/>
          </a:p>
        </p:txBody>
      </p:sp>
      <p:sp>
        <p:nvSpPr>
          <p:cNvPr id="9" name="Text Placeholder 8"/>
          <p:cNvSpPr>
            <a:spLocks noGrp="1"/>
          </p:cNvSpPr>
          <p:nvPr>
            <p:ph type="body" sz="quarter" idx="14"/>
          </p:nvPr>
        </p:nvSpPr>
        <p:spPr>
          <a:xfrm>
            <a:off x="838200" y="3429000"/>
            <a:ext cx="2286000" cy="2590800"/>
          </a:xfrm>
        </p:spPr>
        <p:txBody>
          <a:bodyPr lIns="0" tIns="0" rIns="0" bIns="0">
            <a:normAutofit/>
          </a:bodyPr>
          <a:lstStyle>
            <a:lvl1pPr marL="0" indent="0">
              <a:lnSpc>
                <a:spcPct val="100000"/>
              </a:lnSpc>
              <a:spcBef>
                <a:spcPts val="0"/>
              </a:spcBef>
              <a:buNone/>
              <a:defRPr sz="1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10"/>
          <p:cNvSpPr>
            <a:spLocks noGrp="1"/>
          </p:cNvSpPr>
          <p:nvPr>
            <p:ph type="body" sz="quarter" idx="15"/>
          </p:nvPr>
        </p:nvSpPr>
        <p:spPr>
          <a:xfrm>
            <a:off x="3352800" y="1371600"/>
            <a:ext cx="8458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202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4D9DE-D774-4B82-AB70-46EF6C072A41}" type="datetime4">
              <a:rPr lang="en-US" smtClean="0"/>
              <a:t>May 7, 2023</a:t>
            </a:fld>
            <a:endParaRPr lang="en-US"/>
          </a:p>
        </p:txBody>
      </p:sp>
      <p:sp>
        <p:nvSpPr>
          <p:cNvPr id="3" name="Footer Placeholder 2"/>
          <p:cNvSpPr>
            <a:spLocks noGrp="1"/>
          </p:cNvSpPr>
          <p:nvPr>
            <p:ph type="ftr" sz="quarter" idx="11"/>
          </p:nvPr>
        </p:nvSpPr>
        <p:spPr/>
        <p:txBody>
          <a:bodyPr/>
          <a:lstStyle/>
          <a:p>
            <a:r>
              <a:rPr lang="en-US"/>
              <a:t>Overview of Class Action Trends</a:t>
            </a:r>
          </a:p>
        </p:txBody>
      </p:sp>
      <p:sp>
        <p:nvSpPr>
          <p:cNvPr id="4" name="Slide Number Placeholder 3"/>
          <p:cNvSpPr>
            <a:spLocks noGrp="1"/>
          </p:cNvSpPr>
          <p:nvPr>
            <p:ph type="sldNum" sz="quarter" idx="12"/>
          </p:nvPr>
        </p:nvSpPr>
        <p:spPr/>
        <p:txBody>
          <a:bodyPr/>
          <a:lstStyle/>
          <a:p>
            <a:fld id="{1412F8C5-B1AB-4CD3-9605-183EBC7F010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Tree>
    <p:extLst>
      <p:ext uri="{BB962C8B-B14F-4D97-AF65-F5344CB8AC3E}">
        <p14:creationId xmlns:p14="http://schemas.microsoft.com/office/powerpoint/2010/main" val="227237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0"/>
            <a:ext cx="12192000" cy="5257800"/>
          </a:xfrm>
          <a:solidFill>
            <a:schemeClr val="tx2"/>
          </a:solidFill>
        </p:spPr>
        <p:txBody>
          <a:bodyPr/>
          <a:lstStyle>
            <a:lvl1pPr>
              <a:defRPr>
                <a:solidFill>
                  <a:schemeClr val="bg1"/>
                </a:solidFill>
              </a:defRPr>
            </a:lvl1pPr>
          </a:lstStyle>
          <a:p>
            <a:r>
              <a:rPr lang="en-US" dirty="0"/>
              <a:t>Click icon to add picture</a:t>
            </a:r>
          </a:p>
        </p:txBody>
      </p:sp>
      <p:sp>
        <p:nvSpPr>
          <p:cNvPr id="2" name="Title 1"/>
          <p:cNvSpPr>
            <a:spLocks noGrp="1"/>
          </p:cNvSpPr>
          <p:nvPr>
            <p:ph type="title"/>
          </p:nvPr>
        </p:nvSpPr>
        <p:spPr>
          <a:xfrm>
            <a:off x="831850" y="3429000"/>
            <a:ext cx="10979150" cy="1467875"/>
          </a:xfrm>
        </p:spPr>
        <p:txBody>
          <a:bodyPr anchor="t" anchorCtr="0">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5257800"/>
            <a:ext cx="10972800" cy="762000"/>
          </a:xfrm>
        </p:spPr>
        <p:txBody>
          <a:bodyPr lIns="0" tIns="0" rIns="0" bIns="0" anchor="b"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
        <p:nvSpPr>
          <p:cNvPr id="8" name="Date Placeholder 3"/>
          <p:cNvSpPr>
            <a:spLocks noGrp="1"/>
          </p:cNvSpPr>
          <p:nvPr>
            <p:ph type="dt" sz="half" idx="10"/>
          </p:nvPr>
        </p:nvSpPr>
        <p:spPr>
          <a:xfrm>
            <a:off x="5410200" y="6172200"/>
            <a:ext cx="1371600" cy="457199"/>
          </a:xfrm>
        </p:spPr>
        <p:txBody>
          <a:bodyPr/>
          <a:lstStyle/>
          <a:p>
            <a:fld id="{70B556CC-F52C-4EF4-878D-1E2D578EA0C3}" type="datetime4">
              <a:rPr lang="en-US" smtClean="0"/>
              <a:t>May 7, 2023</a:t>
            </a:fld>
            <a:endParaRPr lang="en-US" dirty="0"/>
          </a:p>
        </p:txBody>
      </p:sp>
      <p:sp>
        <p:nvSpPr>
          <p:cNvPr id="9" name="Footer Placeholder 4"/>
          <p:cNvSpPr>
            <a:spLocks noGrp="1"/>
          </p:cNvSpPr>
          <p:nvPr>
            <p:ph type="ftr" sz="quarter" idx="11"/>
          </p:nvPr>
        </p:nvSpPr>
        <p:spPr>
          <a:xfrm>
            <a:off x="838200" y="6172201"/>
            <a:ext cx="4114800" cy="457200"/>
          </a:xfrm>
        </p:spPr>
        <p:txBody>
          <a:bodyPr/>
          <a:lstStyle/>
          <a:p>
            <a:r>
              <a:rPr lang="en-US" dirty="0"/>
              <a:t>Title of Presentation | FileSite Number</a:t>
            </a:r>
          </a:p>
        </p:txBody>
      </p:sp>
      <p:sp>
        <p:nvSpPr>
          <p:cNvPr id="10" name="Slide Number Placeholder 5"/>
          <p:cNvSpPr>
            <a:spLocks noGrp="1"/>
          </p:cNvSpPr>
          <p:nvPr>
            <p:ph type="sldNum" sz="quarter" idx="12"/>
          </p:nvPr>
        </p:nvSpPr>
        <p:spPr>
          <a:xfrm>
            <a:off x="0" y="6172201"/>
            <a:ext cx="609600" cy="457200"/>
          </a:xfrm>
        </p:spPr>
        <p:txBody>
          <a:bodyPr/>
          <a:lstStyle/>
          <a:p>
            <a:fld id="{1412F8C5-B1AB-4CD3-9605-183EBC7F010D}" type="slidenum">
              <a:rPr lang="en-US" smtClean="0"/>
              <a:t>‹#›</a:t>
            </a:fld>
            <a:endParaRPr lang="en-US" dirty="0"/>
          </a:p>
        </p:txBody>
      </p:sp>
    </p:spTree>
    <p:extLst>
      <p:ext uri="{BB962C8B-B14F-4D97-AF65-F5344CB8AC3E}">
        <p14:creationId xmlns:p14="http://schemas.microsoft.com/office/powerpoint/2010/main" val="347756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1"/>
            <a:ext cx="5029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371601"/>
            <a:ext cx="54864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812EAA-CC83-46A0-8DBB-748C8FED39EA}" type="datetime4">
              <a:rPr lang="en-US" smtClean="0"/>
              <a:t>May 7, 2023</a:t>
            </a:fld>
            <a:endParaRPr lang="en-US" dirty="0"/>
          </a:p>
        </p:txBody>
      </p:sp>
      <p:sp>
        <p:nvSpPr>
          <p:cNvPr id="6" name="Footer Placeholder 5"/>
          <p:cNvSpPr>
            <a:spLocks noGrp="1"/>
          </p:cNvSpPr>
          <p:nvPr>
            <p:ph type="ftr" sz="quarter" idx="11"/>
          </p:nvPr>
        </p:nvSpPr>
        <p:spPr/>
        <p:txBody>
          <a:bodyPr/>
          <a:lstStyle/>
          <a:p>
            <a:r>
              <a:rPr lang="en-US" dirty="0"/>
              <a:t>Title of Presentation | FileSite Number</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dirty="0"/>
          </a:p>
        </p:txBody>
      </p:sp>
    </p:spTree>
    <p:extLst>
      <p:ext uri="{BB962C8B-B14F-4D97-AF65-F5344CB8AC3E}">
        <p14:creationId xmlns:p14="http://schemas.microsoft.com/office/powerpoint/2010/main" val="195959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971212" cy="1066800"/>
          </a:xfrm>
        </p:spPr>
        <p:txBody>
          <a:bodyPr/>
          <a:lstStyle/>
          <a:p>
            <a:r>
              <a:rPr lang="en-US"/>
              <a:t>Click to edit Master title style</a:t>
            </a:r>
          </a:p>
        </p:txBody>
      </p:sp>
      <p:sp>
        <p:nvSpPr>
          <p:cNvPr id="3" name="Text Placeholder 2"/>
          <p:cNvSpPr>
            <a:spLocks noGrp="1"/>
          </p:cNvSpPr>
          <p:nvPr>
            <p:ph type="body" idx="1"/>
          </p:nvPr>
        </p:nvSpPr>
        <p:spPr>
          <a:xfrm>
            <a:off x="839789" y="1394837"/>
            <a:ext cx="5027612" cy="823912"/>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371149"/>
            <a:ext cx="5027613" cy="3648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371600"/>
            <a:ext cx="5486400" cy="847149"/>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371149"/>
            <a:ext cx="5486400" cy="3648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3A712-51B8-471E-BDD8-2F7C09E0F634}" type="datetime4">
              <a:rPr lang="en-US" smtClean="0"/>
              <a:t>May 7, 2023</a:t>
            </a:fld>
            <a:endParaRPr lang="en-US" dirty="0"/>
          </a:p>
        </p:txBody>
      </p:sp>
      <p:sp>
        <p:nvSpPr>
          <p:cNvPr id="8" name="Footer Placeholder 7"/>
          <p:cNvSpPr>
            <a:spLocks noGrp="1"/>
          </p:cNvSpPr>
          <p:nvPr>
            <p:ph type="ftr" sz="quarter" idx="11"/>
          </p:nvPr>
        </p:nvSpPr>
        <p:spPr/>
        <p:txBody>
          <a:bodyPr/>
          <a:lstStyle/>
          <a:p>
            <a:r>
              <a:rPr lang="en-US" dirty="0"/>
              <a:t>Title of Presentation | FileSite Number</a:t>
            </a:r>
          </a:p>
        </p:txBody>
      </p:sp>
      <p:sp>
        <p:nvSpPr>
          <p:cNvPr id="9" name="Slide Number Placeholder 8"/>
          <p:cNvSpPr>
            <a:spLocks noGrp="1"/>
          </p:cNvSpPr>
          <p:nvPr>
            <p:ph type="sldNum" sz="quarter" idx="12"/>
          </p:nvPr>
        </p:nvSpPr>
        <p:spPr/>
        <p:txBody>
          <a:bodyPr/>
          <a:lstStyle/>
          <a:p>
            <a:fld id="{1412F8C5-B1AB-4CD3-9605-183EBC7F010D}" type="slidenum">
              <a:rPr lang="en-US" smtClean="0"/>
              <a:t>‹#›</a:t>
            </a:fld>
            <a:endParaRPr lang="en-US" dirty="0"/>
          </a:p>
        </p:txBody>
      </p:sp>
    </p:spTree>
    <p:extLst>
      <p:ext uri="{BB962C8B-B14F-4D97-AF65-F5344CB8AC3E}">
        <p14:creationId xmlns:p14="http://schemas.microsoft.com/office/powerpoint/2010/main" val="126731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971212" cy="1066800"/>
          </a:xfrm>
        </p:spPr>
        <p:txBody>
          <a:bodyPr anchor="b"/>
          <a:lstStyle>
            <a:lvl1pPr>
              <a:defRPr sz="32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F83ED2A-D0A4-4A19-ACD3-AAEA26D06E58}" type="datetime4">
              <a:rPr lang="en-US" smtClean="0"/>
              <a:t>May 7, 2023</a:t>
            </a:fld>
            <a:endParaRPr lang="en-US" dirty="0"/>
          </a:p>
        </p:txBody>
      </p:sp>
      <p:sp>
        <p:nvSpPr>
          <p:cNvPr id="6" name="Footer Placeholder 5"/>
          <p:cNvSpPr>
            <a:spLocks noGrp="1"/>
          </p:cNvSpPr>
          <p:nvPr>
            <p:ph type="ftr" sz="quarter" idx="11"/>
          </p:nvPr>
        </p:nvSpPr>
        <p:spPr/>
        <p:txBody>
          <a:bodyPr/>
          <a:lstStyle/>
          <a:p>
            <a:r>
              <a:rPr lang="en-US" dirty="0"/>
              <a:t>Title of Presentation | FileSite Number</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dirty="0"/>
          </a:p>
        </p:txBody>
      </p:sp>
      <p:sp>
        <p:nvSpPr>
          <p:cNvPr id="9" name="Text Placeholder 8"/>
          <p:cNvSpPr>
            <a:spLocks noGrp="1"/>
          </p:cNvSpPr>
          <p:nvPr>
            <p:ph type="body" sz="quarter" idx="13"/>
          </p:nvPr>
        </p:nvSpPr>
        <p:spPr>
          <a:xfrm>
            <a:off x="838200" y="1371600"/>
            <a:ext cx="5029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6324600" y="1371600"/>
            <a:ext cx="5486400" cy="4648200"/>
          </a:xfrm>
        </p:spPr>
        <p:txBody>
          <a:bodyPr/>
          <a:lstStyle/>
          <a:p>
            <a:r>
              <a:rPr lang="en-US" dirty="0"/>
              <a:t>Click icon to add picture</a:t>
            </a:r>
          </a:p>
        </p:txBody>
      </p:sp>
    </p:spTree>
    <p:extLst>
      <p:ext uri="{BB962C8B-B14F-4D97-AF65-F5344CB8AC3E}">
        <p14:creationId xmlns:p14="http://schemas.microsoft.com/office/powerpoint/2010/main" val="222210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971212" cy="1066800"/>
          </a:xfrm>
        </p:spPr>
        <p:txBody>
          <a:bodyPr anchor="b"/>
          <a:lstStyle>
            <a:lvl1pPr>
              <a:defRPr sz="32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E36EFD2-7A75-4215-AF87-59276AA3ED92}" type="datetime4">
              <a:rPr lang="en-US" smtClean="0"/>
              <a:t>May 7, 2023</a:t>
            </a:fld>
            <a:endParaRPr lang="en-US" dirty="0"/>
          </a:p>
        </p:txBody>
      </p:sp>
      <p:sp>
        <p:nvSpPr>
          <p:cNvPr id="6" name="Footer Placeholder 5"/>
          <p:cNvSpPr>
            <a:spLocks noGrp="1"/>
          </p:cNvSpPr>
          <p:nvPr>
            <p:ph type="ftr" sz="quarter" idx="11"/>
          </p:nvPr>
        </p:nvSpPr>
        <p:spPr/>
        <p:txBody>
          <a:bodyPr/>
          <a:lstStyle/>
          <a:p>
            <a:r>
              <a:rPr lang="en-US" dirty="0"/>
              <a:t>Title of Presentation | FileSite Number</a:t>
            </a:r>
          </a:p>
        </p:txBody>
      </p:sp>
      <p:sp>
        <p:nvSpPr>
          <p:cNvPr id="7" name="Slide Number Placeholder 6"/>
          <p:cNvSpPr>
            <a:spLocks noGrp="1"/>
          </p:cNvSpPr>
          <p:nvPr>
            <p:ph type="sldNum" sz="quarter" idx="12"/>
          </p:nvPr>
        </p:nvSpPr>
        <p:spPr/>
        <p:txBody>
          <a:bodyPr/>
          <a:lstStyle/>
          <a:p>
            <a:fld id="{1412F8C5-B1AB-4CD3-9605-183EBC7F010D}" type="slidenum">
              <a:rPr lang="en-US" smtClean="0"/>
              <a:t>‹#›</a:t>
            </a:fld>
            <a:endParaRPr lang="en-US" dirty="0"/>
          </a:p>
        </p:txBody>
      </p:sp>
      <p:sp>
        <p:nvSpPr>
          <p:cNvPr id="9" name="Table Placeholder 8"/>
          <p:cNvSpPr>
            <a:spLocks noGrp="1"/>
          </p:cNvSpPr>
          <p:nvPr>
            <p:ph type="tbl" sz="quarter" idx="13"/>
          </p:nvPr>
        </p:nvSpPr>
        <p:spPr/>
        <p:txBody>
          <a:bodyPr/>
          <a:lstStyle>
            <a:lvl1pPr marL="0" indent="0">
              <a:buNone/>
              <a:defRPr/>
            </a:lvl1pPr>
          </a:lstStyle>
          <a:p>
            <a:r>
              <a:rPr lang="en-US" dirty="0"/>
              <a:t>Click icon to add table</a:t>
            </a:r>
          </a:p>
        </p:txBody>
      </p:sp>
    </p:spTree>
    <p:extLst>
      <p:ext uri="{BB962C8B-B14F-4D97-AF65-F5344CB8AC3E}">
        <p14:creationId xmlns:p14="http://schemas.microsoft.com/office/powerpoint/2010/main" val="34452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graph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9C473-53ED-46E2-B1E1-C508A0EADA1A}" type="datetime4">
              <a:rPr lang="en-US" smtClean="0"/>
              <a:t>May 7, 2023</a:t>
            </a:fld>
            <a:endParaRPr lang="en-US" dirty="0"/>
          </a:p>
        </p:txBody>
      </p:sp>
      <p:sp>
        <p:nvSpPr>
          <p:cNvPr id="4" name="Footer Placeholder 3"/>
          <p:cNvSpPr>
            <a:spLocks noGrp="1"/>
          </p:cNvSpPr>
          <p:nvPr>
            <p:ph type="ftr" sz="quarter" idx="11"/>
          </p:nvPr>
        </p:nvSpPr>
        <p:spPr/>
        <p:txBody>
          <a:bodyPr/>
          <a:lstStyle/>
          <a:p>
            <a:r>
              <a:rPr lang="en-US" dirty="0"/>
              <a:t>Title of Presentation | FileSite Number</a:t>
            </a:r>
          </a:p>
        </p:txBody>
      </p:sp>
      <p:sp>
        <p:nvSpPr>
          <p:cNvPr id="5" name="Slide Number Placeholder 4"/>
          <p:cNvSpPr>
            <a:spLocks noGrp="1"/>
          </p:cNvSpPr>
          <p:nvPr>
            <p:ph type="sldNum" sz="quarter" idx="12"/>
          </p:nvPr>
        </p:nvSpPr>
        <p:spPr/>
        <p:txBody>
          <a:bodyPr/>
          <a:lstStyle/>
          <a:p>
            <a:fld id="{1412F8C5-B1AB-4CD3-9605-183EBC7F010D}" type="slidenum">
              <a:rPr lang="en-US" smtClean="0"/>
              <a:pPr/>
              <a:t>‹#›</a:t>
            </a:fld>
            <a:endParaRPr lang="en-US" dirty="0"/>
          </a:p>
        </p:txBody>
      </p:sp>
      <p:sp>
        <p:nvSpPr>
          <p:cNvPr id="7" name="Picture Placeholder 6"/>
          <p:cNvSpPr>
            <a:spLocks noGrp="1"/>
          </p:cNvSpPr>
          <p:nvPr>
            <p:ph type="pic" sz="quarter" idx="13"/>
          </p:nvPr>
        </p:nvSpPr>
        <p:spPr>
          <a:xfrm>
            <a:off x="838200" y="1371600"/>
            <a:ext cx="1828800" cy="1828800"/>
          </a:xfrm>
          <a:prstGeom prst="ellipse">
            <a:avLst/>
          </a:prstGeom>
        </p:spPr>
        <p:txBody>
          <a:bodyPr>
            <a:normAutofit/>
          </a:bodyPr>
          <a:lstStyle>
            <a:lvl1pPr>
              <a:defRPr sz="2000"/>
            </a:lvl1pPr>
          </a:lstStyle>
          <a:p>
            <a:r>
              <a:rPr lang="en-US" dirty="0"/>
              <a:t>Click icon to add picture</a:t>
            </a:r>
          </a:p>
        </p:txBody>
      </p:sp>
      <p:sp>
        <p:nvSpPr>
          <p:cNvPr id="9" name="Text Placeholder 8"/>
          <p:cNvSpPr>
            <a:spLocks noGrp="1"/>
          </p:cNvSpPr>
          <p:nvPr>
            <p:ph type="body" sz="quarter" idx="14"/>
          </p:nvPr>
        </p:nvSpPr>
        <p:spPr>
          <a:xfrm>
            <a:off x="838200" y="3429000"/>
            <a:ext cx="2286000" cy="2590800"/>
          </a:xfrm>
        </p:spPr>
        <p:txBody>
          <a:bodyPr lIns="0" tIns="0" rIns="0" bIns="0">
            <a:normAutofit/>
          </a:bodyPr>
          <a:lstStyle>
            <a:lvl1pPr marL="0" indent="0">
              <a:lnSpc>
                <a:spcPct val="100000"/>
              </a:lnSpc>
              <a:spcBef>
                <a:spcPts val="0"/>
              </a:spcBef>
              <a:buNone/>
              <a:defRPr sz="1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10"/>
          <p:cNvSpPr>
            <a:spLocks noGrp="1"/>
          </p:cNvSpPr>
          <p:nvPr>
            <p:ph type="body" sz="quarter" idx="15"/>
          </p:nvPr>
        </p:nvSpPr>
        <p:spPr>
          <a:xfrm>
            <a:off x="3352800" y="1371600"/>
            <a:ext cx="8458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87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CEEDD-BC65-4D71-A8CD-41FA50B72B58}" type="datetime4">
              <a:rPr lang="en-US" smtClean="0"/>
              <a:t>May 7, 2023</a:t>
            </a:fld>
            <a:endParaRPr lang="en-US" dirty="0"/>
          </a:p>
        </p:txBody>
      </p:sp>
      <p:sp>
        <p:nvSpPr>
          <p:cNvPr id="3" name="Footer Placeholder 2"/>
          <p:cNvSpPr>
            <a:spLocks noGrp="1"/>
          </p:cNvSpPr>
          <p:nvPr>
            <p:ph type="ftr" sz="quarter" idx="11"/>
          </p:nvPr>
        </p:nvSpPr>
        <p:spPr/>
        <p:txBody>
          <a:bodyPr/>
          <a:lstStyle/>
          <a:p>
            <a:r>
              <a:rPr lang="en-US" dirty="0"/>
              <a:t>Title of Presentation | FileSite Number</a:t>
            </a:r>
          </a:p>
        </p:txBody>
      </p:sp>
      <p:sp>
        <p:nvSpPr>
          <p:cNvPr id="4" name="Slide Number Placeholder 3"/>
          <p:cNvSpPr>
            <a:spLocks noGrp="1"/>
          </p:cNvSpPr>
          <p:nvPr>
            <p:ph type="sldNum" sz="quarter" idx="12"/>
          </p:nvPr>
        </p:nvSpPr>
        <p:spPr/>
        <p:txBody>
          <a:bodyPr/>
          <a:lstStyle/>
          <a:p>
            <a:fld id="{1412F8C5-B1AB-4CD3-9605-183EBC7F010D}"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Tree>
    <p:extLst>
      <p:ext uri="{BB962C8B-B14F-4D97-AF65-F5344CB8AC3E}">
        <p14:creationId xmlns:p14="http://schemas.microsoft.com/office/powerpoint/2010/main" val="384307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972800" cy="1066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71600"/>
            <a:ext cx="10972800" cy="46481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10200" y="6172200"/>
            <a:ext cx="1371600" cy="457199"/>
          </a:xfrm>
          <a:prstGeom prst="rect">
            <a:avLst/>
          </a:prstGeom>
        </p:spPr>
        <p:txBody>
          <a:bodyPr vert="horz" lIns="0" tIns="0" rIns="0" bIns="0" rtlCol="0" anchor="b" anchorCtr="1"/>
          <a:lstStyle>
            <a:lvl1pPr algn="ctr">
              <a:defRPr sz="800">
                <a:solidFill>
                  <a:schemeClr val="tx1"/>
                </a:solidFill>
              </a:defRPr>
            </a:lvl1pPr>
          </a:lstStyle>
          <a:p>
            <a:fld id="{8040E65F-CE27-4114-9FBB-5FA5C00E5E8F}" type="datetime4">
              <a:rPr lang="en-US" smtClean="0"/>
              <a:t>May 7, 2023</a:t>
            </a:fld>
            <a:endParaRPr lang="en-US" dirty="0"/>
          </a:p>
        </p:txBody>
      </p:sp>
      <p:sp>
        <p:nvSpPr>
          <p:cNvPr id="5" name="Footer Placeholder 4"/>
          <p:cNvSpPr>
            <a:spLocks noGrp="1"/>
          </p:cNvSpPr>
          <p:nvPr>
            <p:ph type="ftr" sz="quarter" idx="3"/>
          </p:nvPr>
        </p:nvSpPr>
        <p:spPr>
          <a:xfrm>
            <a:off x="838200" y="6172201"/>
            <a:ext cx="4114800" cy="457200"/>
          </a:xfrm>
          <a:prstGeom prst="rect">
            <a:avLst/>
          </a:prstGeom>
        </p:spPr>
        <p:txBody>
          <a:bodyPr vert="horz" lIns="0" tIns="0" rIns="0" bIns="0" rtlCol="0" anchor="b" anchorCtr="0"/>
          <a:lstStyle>
            <a:lvl1pPr algn="l">
              <a:defRPr sz="800">
                <a:solidFill>
                  <a:schemeClr val="tx1"/>
                </a:solidFill>
              </a:defRPr>
            </a:lvl1pPr>
          </a:lstStyle>
          <a:p>
            <a:r>
              <a:rPr lang="en-US" dirty="0"/>
              <a:t>Title of Presentation | FileSite Number</a:t>
            </a:r>
          </a:p>
        </p:txBody>
      </p:sp>
      <p:sp>
        <p:nvSpPr>
          <p:cNvPr id="6" name="Slide Number Placeholder 5"/>
          <p:cNvSpPr>
            <a:spLocks noGrp="1"/>
          </p:cNvSpPr>
          <p:nvPr>
            <p:ph type="sldNum" sz="quarter" idx="4"/>
          </p:nvPr>
        </p:nvSpPr>
        <p:spPr>
          <a:xfrm>
            <a:off x="0" y="6172201"/>
            <a:ext cx="609600" cy="457200"/>
          </a:xfrm>
          <a:prstGeom prst="rect">
            <a:avLst/>
          </a:prstGeom>
        </p:spPr>
        <p:txBody>
          <a:bodyPr vert="horz" lIns="0" tIns="0" rIns="0" bIns="0" rtlCol="0" anchor="b" anchorCtr="0"/>
          <a:lstStyle>
            <a:lvl1pPr algn="r">
              <a:defRPr sz="800" b="1">
                <a:solidFill>
                  <a:schemeClr val="tx2"/>
                </a:solidFill>
              </a:defRPr>
            </a:lvl1pPr>
          </a:lstStyle>
          <a:p>
            <a:fld id="{1412F8C5-B1AB-4CD3-9605-183EBC7F010D}" type="slidenum">
              <a:rPr lang="en-US" smtClean="0"/>
              <a:pPr/>
              <a:t>‹#›</a:t>
            </a:fld>
            <a:endParaRPr lang="en-US" dirty="0"/>
          </a:p>
        </p:txBody>
      </p:sp>
      <p:cxnSp>
        <p:nvCxnSpPr>
          <p:cNvPr id="7" name="Straight Connector 6"/>
          <p:cNvCxnSpPr/>
          <p:nvPr userDrawn="1"/>
        </p:nvCxnSpPr>
        <p:spPr>
          <a:xfrm>
            <a:off x="838200" y="1066801"/>
            <a:ext cx="10972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Tree>
    <p:extLst>
      <p:ext uri="{BB962C8B-B14F-4D97-AF65-F5344CB8AC3E}">
        <p14:creationId xmlns:p14="http://schemas.microsoft.com/office/powerpoint/2010/main" val="383470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5" r:id="rId9"/>
    <p:sldLayoutId id="2147483659" r:id="rId10"/>
    <p:sldLayoutId id="2147483660" r:id="rId11"/>
    <p:sldLayoutId id="2147483671" r:id="rId12"/>
    <p:sldLayoutId id="2147483672" r:id="rId13"/>
    <p:sldLayoutId id="2147483673" r:id="rId14"/>
  </p:sldLayoutIdLst>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orient="horz" pos="2160" userDrawn="1">
          <p15:clr>
            <a:srgbClr val="F26B43"/>
          </p15:clr>
        </p15:guide>
        <p15:guide id="3" pos="7440" userDrawn="1">
          <p15:clr>
            <a:srgbClr val="F26B43"/>
          </p15:clr>
        </p15:guide>
        <p15:guide id="4" pos="384" userDrawn="1">
          <p15:clr>
            <a:srgbClr val="F26B43"/>
          </p15:clr>
        </p15:guide>
        <p15:guide id="5" pos="528" userDrawn="1">
          <p15:clr>
            <a:srgbClr val="F26B43"/>
          </p15:clr>
        </p15:guide>
        <p15:guide id="6" orient="horz" pos="864" userDrawn="1">
          <p15:clr>
            <a:srgbClr val="F26B43"/>
          </p15:clr>
        </p15:guide>
        <p15:guide id="7" orient="horz" pos="4176" userDrawn="1">
          <p15:clr>
            <a:srgbClr val="F26B43"/>
          </p15:clr>
        </p15:guide>
        <p15:guide id="8" orient="horz" pos="3792" userDrawn="1">
          <p15:clr>
            <a:srgbClr val="F26B43"/>
          </p15:clr>
        </p15:guide>
        <p15:guide id="9" orient="horz" pos="3888" userDrawn="1">
          <p15:clr>
            <a:srgbClr val="F26B43"/>
          </p15:clr>
        </p15:guide>
        <p15:guide id="10" orient="horz" pos="672" userDrawn="1">
          <p15:clr>
            <a:srgbClr val="F26B43"/>
          </p15:clr>
        </p15:guide>
        <p15:guide id="12" pos="3984" userDrawn="1">
          <p15:clr>
            <a:srgbClr val="F26B43"/>
          </p15:clr>
        </p15:guide>
        <p15:guide id="13"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972800" cy="1066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71600"/>
            <a:ext cx="10972800" cy="46481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10200" y="6172200"/>
            <a:ext cx="1371600" cy="457199"/>
          </a:xfrm>
          <a:prstGeom prst="rect">
            <a:avLst/>
          </a:prstGeom>
        </p:spPr>
        <p:txBody>
          <a:bodyPr vert="horz" lIns="0" tIns="0" rIns="0" bIns="0" rtlCol="0" anchor="b" anchorCtr="1"/>
          <a:lstStyle>
            <a:lvl1pPr algn="ctr">
              <a:defRPr sz="800">
                <a:solidFill>
                  <a:schemeClr val="tx1"/>
                </a:solidFill>
              </a:defRPr>
            </a:lvl1pPr>
          </a:lstStyle>
          <a:p>
            <a:fld id="{D6AEF1C9-D980-48E6-856A-E6C1D2E5783F}" type="datetime4">
              <a:rPr lang="en-US" smtClean="0"/>
              <a:t>May 7, 2023</a:t>
            </a:fld>
            <a:endParaRPr lang="en-US" dirty="0"/>
          </a:p>
        </p:txBody>
      </p:sp>
      <p:sp>
        <p:nvSpPr>
          <p:cNvPr id="5" name="Footer Placeholder 4"/>
          <p:cNvSpPr>
            <a:spLocks noGrp="1"/>
          </p:cNvSpPr>
          <p:nvPr>
            <p:ph type="ftr" sz="quarter" idx="3"/>
          </p:nvPr>
        </p:nvSpPr>
        <p:spPr>
          <a:xfrm>
            <a:off x="838200" y="6172201"/>
            <a:ext cx="4114800" cy="457200"/>
          </a:xfrm>
          <a:prstGeom prst="rect">
            <a:avLst/>
          </a:prstGeom>
        </p:spPr>
        <p:txBody>
          <a:bodyPr vert="horz" lIns="0" tIns="0" rIns="0" bIns="0" rtlCol="0" anchor="b" anchorCtr="0"/>
          <a:lstStyle>
            <a:lvl1pPr algn="l">
              <a:defRPr sz="800">
                <a:solidFill>
                  <a:schemeClr val="tx1"/>
                </a:solidFill>
              </a:defRPr>
            </a:lvl1pPr>
          </a:lstStyle>
          <a:p>
            <a:r>
              <a:rPr lang="en-US"/>
              <a:t>Overview of Class Action Trends</a:t>
            </a:r>
            <a:endParaRPr lang="en-US" dirty="0"/>
          </a:p>
        </p:txBody>
      </p:sp>
      <p:sp>
        <p:nvSpPr>
          <p:cNvPr id="6" name="Slide Number Placeholder 5"/>
          <p:cNvSpPr>
            <a:spLocks noGrp="1"/>
          </p:cNvSpPr>
          <p:nvPr>
            <p:ph type="sldNum" sz="quarter" idx="4"/>
          </p:nvPr>
        </p:nvSpPr>
        <p:spPr>
          <a:xfrm>
            <a:off x="0" y="6172201"/>
            <a:ext cx="609600" cy="457200"/>
          </a:xfrm>
          <a:prstGeom prst="rect">
            <a:avLst/>
          </a:prstGeom>
        </p:spPr>
        <p:txBody>
          <a:bodyPr vert="horz" lIns="0" tIns="0" rIns="0" bIns="0" rtlCol="0" anchor="b" anchorCtr="0"/>
          <a:lstStyle>
            <a:lvl1pPr algn="r">
              <a:defRPr sz="800" b="1">
                <a:solidFill>
                  <a:schemeClr val="tx2"/>
                </a:solidFill>
              </a:defRPr>
            </a:lvl1pPr>
          </a:lstStyle>
          <a:p>
            <a:fld id="{1412F8C5-B1AB-4CD3-9605-183EBC7F010D}" type="slidenum">
              <a:rPr lang="en-US" smtClean="0"/>
              <a:pPr/>
              <a:t>‹#›</a:t>
            </a:fld>
            <a:endParaRPr lang="en-US" dirty="0"/>
          </a:p>
        </p:txBody>
      </p:sp>
      <p:cxnSp>
        <p:nvCxnSpPr>
          <p:cNvPr id="7" name="Straight Connector 6"/>
          <p:cNvCxnSpPr/>
          <p:nvPr userDrawn="1"/>
        </p:nvCxnSpPr>
        <p:spPr>
          <a:xfrm>
            <a:off x="838200" y="1066801"/>
            <a:ext cx="10972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9400" y="6380725"/>
            <a:ext cx="1371600" cy="248675"/>
          </a:xfrm>
          <a:prstGeom prst="rect">
            <a:avLst/>
          </a:prstGeom>
        </p:spPr>
      </p:pic>
    </p:spTree>
    <p:extLst>
      <p:ext uri="{BB962C8B-B14F-4D97-AF65-F5344CB8AC3E}">
        <p14:creationId xmlns:p14="http://schemas.microsoft.com/office/powerpoint/2010/main" val="39489898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p15:clr>
            <a:srgbClr val="F26B43"/>
          </p15:clr>
        </p15:guide>
        <p15:guide id="2" orient="horz" pos="2160">
          <p15:clr>
            <a:srgbClr val="F26B43"/>
          </p15:clr>
        </p15:guide>
        <p15:guide id="3" pos="7440">
          <p15:clr>
            <a:srgbClr val="F26B43"/>
          </p15:clr>
        </p15:guide>
        <p15:guide id="4" pos="384">
          <p15:clr>
            <a:srgbClr val="F26B43"/>
          </p15:clr>
        </p15:guide>
        <p15:guide id="5" pos="528">
          <p15:clr>
            <a:srgbClr val="F26B43"/>
          </p15:clr>
        </p15:guide>
        <p15:guide id="6" orient="horz" pos="864">
          <p15:clr>
            <a:srgbClr val="F26B43"/>
          </p15:clr>
        </p15:guide>
        <p15:guide id="7" orient="horz" pos="4176">
          <p15:clr>
            <a:srgbClr val="F26B43"/>
          </p15:clr>
        </p15:guide>
        <p15:guide id="8" orient="horz" pos="3792">
          <p15:clr>
            <a:srgbClr val="F26B43"/>
          </p15:clr>
        </p15:guide>
        <p15:guide id="9" orient="horz" pos="3888">
          <p15:clr>
            <a:srgbClr val="F26B43"/>
          </p15:clr>
        </p15:guide>
        <p15:guide id="10" orient="horz" pos="672">
          <p15:clr>
            <a:srgbClr val="F26B43"/>
          </p15:clr>
        </p15:guide>
        <p15:guide id="12" pos="3984">
          <p15:clr>
            <a:srgbClr val="F26B43"/>
          </p15:clr>
        </p15:guide>
        <p15:guide id="13"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5.emf"/><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proskaueronadvertising.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jyang@proskauer.com" TargetMode="External"/><Relationship Id="rId5" Type="http://schemas.openxmlformats.org/officeDocument/2006/relationships/hyperlink" Target="mailto:jwarshafsky@proskauer.com" TargetMode="External"/><Relationship Id="rId4" Type="http://schemas.openxmlformats.org/officeDocument/2006/relationships/hyperlink" Target="mailto:bvinti@proskaue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p:txBody>
          <a:bodyPr/>
          <a:lstStyle/>
          <a:p>
            <a:r>
              <a:rPr lang="en-US" dirty="0"/>
              <a:t>Litigating ESG Consumer Class Actions</a:t>
            </a:r>
            <a:br>
              <a:rPr lang="en-US" dirty="0"/>
            </a:br>
            <a:r>
              <a:rPr lang="en-US" dirty="0"/>
              <a:t>May 8, 2023</a:t>
            </a:r>
          </a:p>
        </p:txBody>
      </p:sp>
      <p:sp>
        <p:nvSpPr>
          <p:cNvPr id="4" name="Subtitle 2"/>
          <p:cNvSpPr>
            <a:spLocks noGrp="1"/>
          </p:cNvSpPr>
          <p:nvPr>
            <p:ph type="subTitle" idx="1"/>
          </p:nvPr>
        </p:nvSpPr>
        <p:spPr/>
        <p:txBody>
          <a:bodyPr/>
          <a:lstStyle/>
          <a:p>
            <a:r>
              <a:rPr lang="en-US" altLang="en-US" b="1" dirty="0"/>
              <a:t>Baldassare Vinti</a:t>
            </a:r>
          </a:p>
          <a:p>
            <a:r>
              <a:rPr lang="en-US" altLang="en-US" dirty="0"/>
              <a:t>bvinti@proskauer.com</a:t>
            </a:r>
          </a:p>
          <a:p>
            <a:r>
              <a:rPr lang="en-US" altLang="en-US" b="1" dirty="0"/>
              <a:t>Jeff Warshafsky</a:t>
            </a:r>
            <a:br>
              <a:rPr lang="en-US" altLang="en-US" b="1" dirty="0"/>
            </a:br>
            <a:r>
              <a:rPr lang="en-US" altLang="en-US" dirty="0"/>
              <a:t>jwarshafsky@proskauer.com</a:t>
            </a:r>
          </a:p>
          <a:p>
            <a:r>
              <a:rPr lang="en-US" altLang="en-US" b="1" dirty="0"/>
              <a:t>Jennifer Yang</a:t>
            </a:r>
            <a:br>
              <a:rPr lang="en-US" altLang="en-US" b="1" dirty="0"/>
            </a:br>
            <a:r>
              <a:rPr lang="en-US" altLang="en-US" dirty="0"/>
              <a:t>jyang@proskauer.com</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071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1" dirty="0"/>
              <a:t>Earth Island Institute v. The Coca-Cola Co., </a:t>
            </a:r>
            <a:r>
              <a:rPr lang="en-US" sz="2800" dirty="0"/>
              <a:t>No. 2021 CA 001846 B</a:t>
            </a:r>
            <a:br>
              <a:rPr lang="en-US" sz="1600" b="0" i="0" dirty="0">
                <a:solidFill>
                  <a:srgbClr val="222222"/>
                </a:solidFill>
                <a:effectLst/>
                <a:latin typeface="Roboto" panose="02000000000000000000" pitchFamily="2" charset="0"/>
              </a:rPr>
            </a:br>
            <a:r>
              <a:rPr lang="en-US" sz="1600" b="0" i="0" dirty="0">
                <a:solidFill>
                  <a:srgbClr val="222222"/>
                </a:solidFill>
                <a:effectLst/>
                <a:latin typeface="Roboto" panose="02000000000000000000" pitchFamily="2" charset="0"/>
              </a:rPr>
              <a:t> </a:t>
            </a:r>
            <a:r>
              <a:rPr lang="en-US" sz="2800" dirty="0"/>
              <a:t>(D.C. Super. Ct. 2021)</a:t>
            </a:r>
            <a:endParaRPr lang="en-US" sz="2800" i="1" dirty="0"/>
          </a:p>
        </p:txBody>
      </p:sp>
      <p:sp>
        <p:nvSpPr>
          <p:cNvPr id="5" name="Slide Number Placeholder 4"/>
          <p:cNvSpPr>
            <a:spLocks noGrp="1"/>
          </p:cNvSpPr>
          <p:nvPr>
            <p:ph type="sldNum" sz="quarter" idx="12"/>
          </p:nvPr>
        </p:nvSpPr>
        <p:spPr/>
        <p:txBody>
          <a:bodyPr/>
          <a:lstStyle/>
          <a:p>
            <a:fld id="{1412F8C5-B1AB-4CD3-9605-183EBC7F010D}" type="slidenum">
              <a:rPr lang="en-US" smtClean="0"/>
              <a:t>10</a:t>
            </a:fld>
            <a:endParaRPr lang="en-US"/>
          </a:p>
        </p:txBody>
      </p:sp>
      <p:sp>
        <p:nvSpPr>
          <p:cNvPr id="7" name="Rectangle 6"/>
          <p:cNvSpPr/>
          <p:nvPr/>
        </p:nvSpPr>
        <p:spPr>
          <a:xfrm>
            <a:off x="838200" y="1447800"/>
            <a:ext cx="10972800" cy="4524315"/>
          </a:xfrm>
          <a:prstGeom prst="rect">
            <a:avLst/>
          </a:prstGeom>
        </p:spPr>
        <p:txBody>
          <a:bodyPr wrap="square">
            <a:spAutoFit/>
          </a:bodyPr>
          <a:lstStyle/>
          <a:p>
            <a:r>
              <a:rPr lang="en-US" sz="2400" b="1" dirty="0"/>
              <a:t>General Aspirational Statements:</a:t>
            </a:r>
          </a:p>
          <a:p>
            <a:endParaRPr lang="en-US" sz="2400" dirty="0"/>
          </a:p>
          <a:p>
            <a:pPr marL="171450" indent="-171450">
              <a:buFont typeface="Arial" panose="020B0604020202020204" pitchFamily="34" charset="0"/>
              <a:buChar char="•"/>
            </a:pPr>
            <a:r>
              <a:rPr lang="en-US" sz="2400" dirty="0"/>
              <a:t> “Our planet matters. We act in ways to create a more sustainable and better shared future. To make a difference in people’s lives, communities and our planet by doing business the right way.”</a:t>
            </a:r>
          </a:p>
          <a:p>
            <a:endParaRPr lang="en-US" sz="2400" dirty="0"/>
          </a:p>
          <a:p>
            <a:pPr marL="171450" indent="-171450">
              <a:buFont typeface="Arial" panose="020B0604020202020204" pitchFamily="34" charset="0"/>
              <a:buChar char="•"/>
            </a:pPr>
            <a:r>
              <a:rPr lang="en-US" sz="2400" dirty="0"/>
              <a:t>“Scaling sustainability solutions and partnering with others is a focus of ours.”</a:t>
            </a:r>
          </a:p>
          <a:p>
            <a:endParaRPr lang="en-US" sz="2400" dirty="0"/>
          </a:p>
          <a:p>
            <a:pPr marL="171450" indent="-171450">
              <a:buFont typeface="Arial" panose="020B0604020202020204" pitchFamily="34" charset="0"/>
              <a:buChar char="•"/>
            </a:pPr>
            <a:r>
              <a:rPr lang="en-US" sz="2400" dirty="0"/>
              <a:t>“We’re using our leadership to achieve positive change in the world and build a more sustainable future for our communities and our planet. . .I’m reminded of the power of our people to make a difference, to serve our communities and constantly work to shape a more sustainable business.”</a:t>
            </a:r>
          </a:p>
        </p:txBody>
      </p:sp>
    </p:spTree>
    <p:extLst>
      <p:ext uri="{BB962C8B-B14F-4D97-AF65-F5344CB8AC3E}">
        <p14:creationId xmlns:p14="http://schemas.microsoft.com/office/powerpoint/2010/main" val="16704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1" dirty="0"/>
              <a:t>Earth Island Institute v. The Coca-Cola Co., </a:t>
            </a:r>
            <a:r>
              <a:rPr lang="en-US" sz="2800" dirty="0"/>
              <a:t>No. 2021 CA 001846 B</a:t>
            </a:r>
            <a:br>
              <a:rPr lang="en-US" sz="1600" b="0" i="0" dirty="0">
                <a:solidFill>
                  <a:srgbClr val="222222"/>
                </a:solidFill>
                <a:effectLst/>
                <a:latin typeface="Roboto" panose="02000000000000000000" pitchFamily="2" charset="0"/>
              </a:rPr>
            </a:br>
            <a:r>
              <a:rPr lang="en-US" sz="1600" b="0" i="0" dirty="0">
                <a:solidFill>
                  <a:srgbClr val="222222"/>
                </a:solidFill>
                <a:effectLst/>
                <a:latin typeface="Roboto" panose="02000000000000000000" pitchFamily="2" charset="0"/>
              </a:rPr>
              <a:t> </a:t>
            </a:r>
            <a:r>
              <a:rPr lang="en-US" sz="2800" dirty="0"/>
              <a:t>(D.C. Super. Ct. 2021)</a:t>
            </a:r>
            <a:endParaRPr lang="en-US" sz="2800" i="1" dirty="0"/>
          </a:p>
        </p:txBody>
      </p:sp>
      <p:sp>
        <p:nvSpPr>
          <p:cNvPr id="5" name="Slide Number Placeholder 4"/>
          <p:cNvSpPr>
            <a:spLocks noGrp="1"/>
          </p:cNvSpPr>
          <p:nvPr>
            <p:ph type="sldNum" sz="quarter" idx="12"/>
          </p:nvPr>
        </p:nvSpPr>
        <p:spPr/>
        <p:txBody>
          <a:bodyPr/>
          <a:lstStyle/>
          <a:p>
            <a:fld id="{1412F8C5-B1AB-4CD3-9605-183EBC7F010D}" type="slidenum">
              <a:rPr lang="en-US" smtClean="0"/>
              <a:t>11</a:t>
            </a:fld>
            <a:endParaRPr lang="en-US"/>
          </a:p>
        </p:txBody>
      </p:sp>
      <p:sp>
        <p:nvSpPr>
          <p:cNvPr id="7" name="Rectangle 6"/>
          <p:cNvSpPr/>
          <p:nvPr/>
        </p:nvSpPr>
        <p:spPr>
          <a:xfrm>
            <a:off x="838200" y="1447800"/>
            <a:ext cx="10972800" cy="2677656"/>
          </a:xfrm>
          <a:prstGeom prst="rect">
            <a:avLst/>
          </a:prstGeom>
        </p:spPr>
        <p:txBody>
          <a:bodyPr wrap="square">
            <a:spAutoFit/>
          </a:bodyPr>
          <a:lstStyle/>
          <a:p>
            <a:r>
              <a:rPr lang="en-US" sz="2400" b="1" dirty="0"/>
              <a:t>“More specific, future statements”:</a:t>
            </a:r>
          </a:p>
          <a:p>
            <a:endParaRPr lang="en-US" sz="2400" dirty="0"/>
          </a:p>
          <a:p>
            <a:pPr marL="171450" indent="-171450">
              <a:buFont typeface="Arial" panose="020B0604020202020204" pitchFamily="34" charset="0"/>
              <a:buChar char="•"/>
            </a:pPr>
            <a:r>
              <a:rPr lang="en-US" sz="2400" dirty="0"/>
              <a:t>“Part of our sustainability plan is to help collect and recycle a bottle or can for every one we sell globally by 2030.”</a:t>
            </a:r>
          </a:p>
          <a:p>
            <a:endParaRPr lang="en-US" sz="2400" dirty="0"/>
          </a:p>
          <a:p>
            <a:pPr marL="171450" indent="-171450">
              <a:buFont typeface="Arial" panose="020B0604020202020204" pitchFamily="34" charset="0"/>
              <a:buChar char="•"/>
            </a:pPr>
            <a:r>
              <a:rPr lang="en-US" sz="2400" dirty="0"/>
              <a:t>“Make 100% of our packaging recyclable globally by 2025. [And] [u]se at least 50% recycled material in our packaging by 2030.”</a:t>
            </a:r>
            <a:endParaRPr lang="en-US" sz="2200" dirty="0"/>
          </a:p>
        </p:txBody>
      </p:sp>
    </p:spTree>
    <p:extLst>
      <p:ext uri="{BB962C8B-B14F-4D97-AF65-F5344CB8AC3E}">
        <p14:creationId xmlns:p14="http://schemas.microsoft.com/office/powerpoint/2010/main" val="333941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1" dirty="0"/>
              <a:t>Earth Island Institute v. The Coca-Cola Co., </a:t>
            </a:r>
            <a:r>
              <a:rPr lang="en-US" sz="2800" dirty="0"/>
              <a:t>No. 2021 CA 001846 B</a:t>
            </a:r>
            <a:br>
              <a:rPr lang="en-US" sz="1600" b="0" i="0" dirty="0">
                <a:solidFill>
                  <a:srgbClr val="222222"/>
                </a:solidFill>
                <a:effectLst/>
                <a:latin typeface="Roboto" panose="02000000000000000000" pitchFamily="2" charset="0"/>
              </a:rPr>
            </a:br>
            <a:r>
              <a:rPr lang="en-US" sz="1600" b="0" i="0" dirty="0">
                <a:solidFill>
                  <a:srgbClr val="222222"/>
                </a:solidFill>
                <a:effectLst/>
                <a:latin typeface="Roboto" panose="02000000000000000000" pitchFamily="2" charset="0"/>
              </a:rPr>
              <a:t> </a:t>
            </a:r>
            <a:r>
              <a:rPr lang="en-US" sz="2800" dirty="0"/>
              <a:t>(D.C. Super. Ct. 2021)</a:t>
            </a:r>
            <a:endParaRPr lang="en-US" sz="2800" i="1" dirty="0"/>
          </a:p>
        </p:txBody>
      </p:sp>
      <p:sp>
        <p:nvSpPr>
          <p:cNvPr id="5" name="Slide Number Placeholder 4"/>
          <p:cNvSpPr>
            <a:spLocks noGrp="1"/>
          </p:cNvSpPr>
          <p:nvPr>
            <p:ph type="sldNum" sz="quarter" idx="12"/>
          </p:nvPr>
        </p:nvSpPr>
        <p:spPr/>
        <p:txBody>
          <a:bodyPr/>
          <a:lstStyle/>
          <a:p>
            <a:fld id="{1412F8C5-B1AB-4CD3-9605-183EBC7F010D}" type="slidenum">
              <a:rPr lang="en-US" smtClean="0"/>
              <a:t>12</a:t>
            </a:fld>
            <a:endParaRPr lang="en-US"/>
          </a:p>
        </p:txBody>
      </p:sp>
      <p:sp>
        <p:nvSpPr>
          <p:cNvPr id="6" name="Text Placeholder 5"/>
          <p:cNvSpPr>
            <a:spLocks noGrp="1"/>
          </p:cNvSpPr>
          <p:nvPr>
            <p:ph type="body" sz="quarter" idx="13"/>
          </p:nvPr>
        </p:nvSpPr>
        <p:spPr>
          <a:xfrm>
            <a:off x="838200" y="1371600"/>
            <a:ext cx="10972800" cy="4648200"/>
          </a:xfrm>
        </p:spPr>
        <p:txBody>
          <a:bodyPr>
            <a:normAutofit/>
          </a:bodyPr>
          <a:lstStyle/>
          <a:p>
            <a:r>
              <a:rPr lang="en-US" sz="2700" b="1" dirty="0"/>
              <a:t>Order Granting Motion to Dismiss</a:t>
            </a:r>
          </a:p>
          <a:p>
            <a:endParaRPr lang="en-US" sz="1000" b="1" dirty="0"/>
          </a:p>
          <a:p>
            <a:pPr lvl="1"/>
            <a:r>
              <a:rPr lang="en-US" sz="2400" dirty="0"/>
              <a:t>Challenged statements were aspirational in nature </a:t>
            </a:r>
          </a:p>
          <a:p>
            <a:pPr marL="457200" lvl="1" indent="0">
              <a:buNone/>
            </a:pPr>
            <a:endParaRPr lang="en-US" sz="2200" dirty="0"/>
          </a:p>
          <a:p>
            <a:pPr lvl="1"/>
            <a:r>
              <a:rPr lang="en-US" sz="2400" dirty="0"/>
              <a:t>Challenged statements were not tied to a “product or service”</a:t>
            </a:r>
          </a:p>
          <a:p>
            <a:pPr marL="914400" lvl="2" indent="0">
              <a:buNone/>
            </a:pPr>
            <a:endParaRPr lang="en-US" sz="2200" dirty="0"/>
          </a:p>
          <a:p>
            <a:pPr lvl="1"/>
            <a:r>
              <a:rPr lang="en-US" sz="2400" dirty="0"/>
              <a:t>Challenged statements could not be “cobbled together” to allege one actionable misrepresentation </a:t>
            </a:r>
          </a:p>
          <a:p>
            <a:pPr lvl="2"/>
            <a:endParaRPr lang="en-US" sz="2200" dirty="0"/>
          </a:p>
          <a:p>
            <a:pPr lvl="1"/>
            <a:endParaRPr lang="en-US" dirty="0"/>
          </a:p>
        </p:txBody>
      </p:sp>
    </p:spTree>
    <p:extLst>
      <p:ext uri="{BB962C8B-B14F-4D97-AF65-F5344CB8AC3E}">
        <p14:creationId xmlns:p14="http://schemas.microsoft.com/office/powerpoint/2010/main" val="216562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Carbon Offsets &amp; Carbon Neutral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274961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 260.5 – Carbon Offsets</a:t>
            </a:r>
          </a:p>
        </p:txBody>
      </p:sp>
      <p:sp>
        <p:nvSpPr>
          <p:cNvPr id="3" name="Content Placeholder 2"/>
          <p:cNvSpPr>
            <a:spLocks noGrp="1"/>
          </p:cNvSpPr>
          <p:nvPr>
            <p:ph idx="1"/>
          </p:nvPr>
        </p:nvSpPr>
        <p:spPr>
          <a:xfrm>
            <a:off x="838200" y="1219200"/>
            <a:ext cx="10972800" cy="4648199"/>
          </a:xfrm>
        </p:spPr>
        <p:txBody>
          <a:bodyPr>
            <a:normAutofit/>
          </a:bodyPr>
          <a:lstStyle/>
          <a:p>
            <a:pPr marL="0" indent="0">
              <a:buNone/>
            </a:pPr>
            <a:endParaRPr lang="en-US" dirty="0"/>
          </a:p>
          <a:p>
            <a:pPr marL="457200" lvl="1" indent="0">
              <a:buNone/>
            </a:pPr>
            <a:r>
              <a:rPr lang="en-US" dirty="0"/>
              <a:t> </a:t>
            </a:r>
          </a:p>
          <a:p>
            <a:r>
              <a:rPr lang="en-US" dirty="0"/>
              <a:t>Marketers should have competent and reliable scientific evidence to support carbon offset claims, and use appropriate accounting methods to ensure they measure emission reductions correctly and don’t sell offsets more than once</a:t>
            </a:r>
          </a:p>
          <a:p>
            <a:pPr marL="457200" lvl="1" indent="0">
              <a:buNone/>
            </a:pPr>
            <a:endParaRPr lang="en-US" dirty="0"/>
          </a:p>
          <a:p>
            <a:r>
              <a:rPr lang="en-US" dirty="0"/>
              <a:t>Marketers must disclose whether the offset represents emission reductions that will not occur for two years or longer</a:t>
            </a:r>
          </a:p>
          <a:p>
            <a:pPr marL="457200" lvl="1" indent="0">
              <a:buNone/>
            </a:pPr>
            <a:r>
              <a:rPr lang="en-US" dirty="0"/>
              <a:t> </a:t>
            </a:r>
          </a:p>
          <a:p>
            <a:r>
              <a:rPr lang="en-US" dirty="0"/>
              <a:t>Marketers should not advertise a carbon offset if they are required by law to conduct the offsetting activity</a:t>
            </a:r>
          </a:p>
          <a:p>
            <a:endParaRPr lang="en-US" dirty="0"/>
          </a:p>
        </p:txBody>
      </p:sp>
      <p:sp>
        <p:nvSpPr>
          <p:cNvPr id="4" name="Date Placeholder 3"/>
          <p:cNvSpPr>
            <a:spLocks noGrp="1"/>
          </p:cNvSpPr>
          <p:nvPr>
            <p:ph type="dt" sz="half" idx="10"/>
          </p:nvPr>
        </p:nvSpPr>
        <p:spPr/>
        <p:txBody>
          <a:bodyPr/>
          <a:lstStyle/>
          <a:p>
            <a:fld id="{B7892329-8429-4257-B2C2-74029E384A84}" type="datetime4">
              <a:rPr lang="en-US" smtClean="0"/>
              <a:t>May 7, 2023</a:t>
            </a:fld>
            <a:endParaRPr lang="en-US"/>
          </a:p>
        </p:txBody>
      </p:sp>
      <p:sp>
        <p:nvSpPr>
          <p:cNvPr id="6" name="Slide Number Placeholder 5"/>
          <p:cNvSpPr>
            <a:spLocks noGrp="1"/>
          </p:cNvSpPr>
          <p:nvPr>
            <p:ph type="sldNum" sz="quarter" idx="12"/>
          </p:nvPr>
        </p:nvSpPr>
        <p:spPr/>
        <p:txBody>
          <a:bodyPr/>
          <a:lstStyle/>
          <a:p>
            <a:fld id="{1412F8C5-B1AB-4CD3-9605-183EBC7F010D}" type="slidenum">
              <a:rPr lang="en-US" smtClean="0"/>
              <a:t>14</a:t>
            </a:fld>
            <a:endParaRPr lang="en-US"/>
          </a:p>
        </p:txBody>
      </p:sp>
      <p:sp>
        <p:nvSpPr>
          <p:cNvPr id="7" name="Footer Placeholder 5"/>
          <p:cNvSpPr>
            <a:spLocks noGrp="1"/>
          </p:cNvSpPr>
          <p:nvPr>
            <p:ph type="ftr" sz="quarter" idx="11"/>
          </p:nvPr>
        </p:nvSpPr>
        <p:spPr>
          <a:xfrm>
            <a:off x="838200" y="6172201"/>
            <a:ext cx="4114800" cy="457200"/>
          </a:xfrm>
        </p:spPr>
        <p:txBody>
          <a:bodyPr/>
          <a:lstStyle/>
          <a:p>
            <a:r>
              <a:rPr lang="en-US" dirty="0"/>
              <a:t>ESG CLE</a:t>
            </a:r>
          </a:p>
        </p:txBody>
      </p:sp>
      <p:pic>
        <p:nvPicPr>
          <p:cNvPr id="8" name="Picture 7"/>
          <p:cNvPicPr>
            <a:picLocks noChangeAspect="1"/>
          </p:cNvPicPr>
          <p:nvPr/>
        </p:nvPicPr>
        <p:blipFill>
          <a:blip r:embed="rId3"/>
          <a:stretch>
            <a:fillRect/>
          </a:stretch>
        </p:blipFill>
        <p:spPr>
          <a:xfrm>
            <a:off x="76200" y="5714999"/>
            <a:ext cx="1492401" cy="1117657"/>
          </a:xfrm>
          <a:prstGeom prst="rect">
            <a:avLst/>
          </a:prstGeom>
        </p:spPr>
      </p:pic>
    </p:spTree>
    <p:extLst>
      <p:ext uri="{BB962C8B-B14F-4D97-AF65-F5344CB8AC3E}">
        <p14:creationId xmlns:p14="http://schemas.microsoft.com/office/powerpoint/2010/main" val="15540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Dwyer v. Allbirds, Inc.</a:t>
            </a:r>
            <a:r>
              <a:rPr lang="en-US" dirty="0"/>
              <a:t>, No. 7:21-cv-05238 (S.D.N.Y. 2021)</a:t>
            </a:r>
          </a:p>
        </p:txBody>
      </p:sp>
      <p:sp>
        <p:nvSpPr>
          <p:cNvPr id="3" name="Content Placeholder 2"/>
          <p:cNvSpPr>
            <a:spLocks noGrp="1"/>
          </p:cNvSpPr>
          <p:nvPr>
            <p:ph sz="half" idx="1"/>
          </p:nvPr>
        </p:nvSpPr>
        <p:spPr>
          <a:xfrm>
            <a:off x="838200" y="1371600"/>
            <a:ext cx="5715000" cy="5029199"/>
          </a:xfrm>
        </p:spPr>
        <p:txBody>
          <a:bodyPr>
            <a:normAutofit fontScale="62500" lnSpcReduction="20000"/>
          </a:bodyPr>
          <a:lstStyle/>
          <a:p>
            <a:r>
              <a:rPr lang="en-US" sz="3800" b="1" dirty="0">
                <a:latin typeface="+mj-lt"/>
                <a:cs typeface="Times New Roman" panose="02020603050405020304" pitchFamily="18" charset="0"/>
              </a:rPr>
              <a:t>Challenged Claims: </a:t>
            </a:r>
            <a:r>
              <a:rPr lang="en-US" sz="3800" dirty="0">
                <a:latin typeface="+mj-lt"/>
                <a:cs typeface="Times New Roman" panose="02020603050405020304" pitchFamily="18" charset="0"/>
              </a:rPr>
              <a:t>Carbon footprint claims for </a:t>
            </a:r>
            <a:r>
              <a:rPr lang="en-US" sz="3800" dirty="0" err="1">
                <a:latin typeface="+mj-lt"/>
                <a:cs typeface="Times New Roman" panose="02020603050405020304" pitchFamily="18" charset="0"/>
              </a:rPr>
              <a:t>Allbirds</a:t>
            </a:r>
            <a:r>
              <a:rPr lang="en-US" sz="3800" dirty="0">
                <a:latin typeface="+mj-lt"/>
                <a:cs typeface="Times New Roman" panose="02020603050405020304" pitchFamily="18" charset="0"/>
              </a:rPr>
              <a:t> shoes</a:t>
            </a:r>
          </a:p>
          <a:p>
            <a:pPr marL="0" indent="0">
              <a:buNone/>
            </a:pPr>
            <a:endParaRPr lang="en-US" sz="3800" dirty="0">
              <a:latin typeface="+mj-lt"/>
              <a:cs typeface="Times New Roman" panose="02020603050405020304" pitchFamily="18" charset="0"/>
            </a:endParaRPr>
          </a:p>
          <a:p>
            <a:r>
              <a:rPr lang="en-US" sz="3800" b="1" dirty="0">
                <a:latin typeface="+mj-lt"/>
                <a:cs typeface="Times New Roman" panose="02020603050405020304" pitchFamily="18" charset="0"/>
              </a:rPr>
              <a:t>Plaintiff’s Allegations: </a:t>
            </a:r>
            <a:r>
              <a:rPr lang="en-US" sz="3800" dirty="0">
                <a:latin typeface="+mj-lt"/>
                <a:cs typeface="Times New Roman" panose="02020603050405020304" pitchFamily="18" charset="0"/>
              </a:rPr>
              <a:t>Plaintiff relied on a PETA report that criticized </a:t>
            </a:r>
            <a:r>
              <a:rPr lang="en-US" sz="3800" dirty="0" err="1">
                <a:latin typeface="+mj-lt"/>
                <a:cs typeface="Times New Roman" panose="02020603050405020304" pitchFamily="18" charset="0"/>
              </a:rPr>
              <a:t>Allbirds</a:t>
            </a:r>
            <a:r>
              <a:rPr lang="en-US" sz="3800" dirty="0">
                <a:latin typeface="+mj-lt"/>
                <a:cs typeface="Times New Roman" panose="02020603050405020304" pitchFamily="18" charset="0"/>
              </a:rPr>
              <a:t>’ LCA methodology and data source</a:t>
            </a:r>
          </a:p>
          <a:p>
            <a:endParaRPr lang="en-US" sz="3800" dirty="0">
              <a:latin typeface="+mj-lt"/>
              <a:cs typeface="Times New Roman" panose="02020603050405020304" pitchFamily="18" charset="0"/>
            </a:endParaRPr>
          </a:p>
          <a:p>
            <a:r>
              <a:rPr lang="en-US" sz="3800" b="1" dirty="0">
                <a:latin typeface="+mj-lt"/>
                <a:cs typeface="Times New Roman" panose="02020603050405020304" pitchFamily="18" charset="0"/>
              </a:rPr>
              <a:t>Decision: </a:t>
            </a:r>
          </a:p>
          <a:p>
            <a:pPr lvl="1"/>
            <a:r>
              <a:rPr lang="en-US" sz="3600" dirty="0">
                <a:latin typeface="+mj-lt"/>
                <a:cs typeface="Times New Roman" panose="02020603050405020304" pitchFamily="18" charset="0"/>
              </a:rPr>
              <a:t>The Court granted Allbirds’ Motion to Dismiss </a:t>
            </a:r>
          </a:p>
          <a:p>
            <a:pPr lvl="1"/>
            <a:r>
              <a:rPr lang="en-US" sz="3600" dirty="0">
                <a:latin typeface="+mj-lt"/>
                <a:cs typeface="Times New Roman" panose="02020603050405020304" pitchFamily="18" charset="0"/>
              </a:rPr>
              <a:t>Criticism of the LCA’s methodology is not an allegation that its figures are false</a:t>
            </a:r>
          </a:p>
          <a:p>
            <a:pPr lvl="1"/>
            <a:r>
              <a:rPr lang="en-US" sz="3600" dirty="0">
                <a:latin typeface="+mj-lt"/>
                <a:cs typeface="Times New Roman" panose="02020603050405020304" pitchFamily="18" charset="0"/>
              </a:rPr>
              <a:t>Disclosures made clear it relied on Higg MSI as its data source</a:t>
            </a:r>
          </a:p>
          <a:p>
            <a:pPr lvl="2"/>
            <a:endParaRPr lang="en-US" dirty="0"/>
          </a:p>
          <a:p>
            <a:pPr lvl="1"/>
            <a:endParaRPr lang="en-US" dirty="0"/>
          </a:p>
          <a:p>
            <a:endParaRPr lang="en-US" dirty="0"/>
          </a:p>
        </p:txBody>
      </p:sp>
      <p:sp>
        <p:nvSpPr>
          <p:cNvPr id="7" name="Slide Number Placeholder 6"/>
          <p:cNvSpPr>
            <a:spLocks noGrp="1"/>
          </p:cNvSpPr>
          <p:nvPr>
            <p:ph type="sldNum" sz="quarter" idx="12"/>
          </p:nvPr>
        </p:nvSpPr>
        <p:spPr/>
        <p:txBody>
          <a:bodyPr/>
          <a:lstStyle/>
          <a:p>
            <a:fld id="{1412F8C5-B1AB-4CD3-9605-183EBC7F010D}" type="slidenum">
              <a:rPr lang="en-US" smtClean="0"/>
              <a:t>15</a:t>
            </a:fld>
            <a:endParaRPr lang="en-US" dirty="0"/>
          </a:p>
        </p:txBody>
      </p:sp>
      <p:pic>
        <p:nvPicPr>
          <p:cNvPr id="10" name="Picture 9"/>
          <p:cNvPicPr>
            <a:picLocks noChangeAspect="1"/>
          </p:cNvPicPr>
          <p:nvPr/>
        </p:nvPicPr>
        <p:blipFill>
          <a:blip r:embed="rId3"/>
          <a:stretch>
            <a:fillRect/>
          </a:stretch>
        </p:blipFill>
        <p:spPr>
          <a:xfrm>
            <a:off x="6553200" y="1530928"/>
            <a:ext cx="4742879" cy="1763543"/>
          </a:xfrm>
          <a:prstGeom prst="rect">
            <a:avLst/>
          </a:prstGeom>
        </p:spPr>
      </p:pic>
      <p:pic>
        <p:nvPicPr>
          <p:cNvPr id="12" name="Picture 11"/>
          <p:cNvPicPr>
            <a:picLocks noChangeAspect="1"/>
          </p:cNvPicPr>
          <p:nvPr/>
        </p:nvPicPr>
        <p:blipFill>
          <a:blip r:embed="rId4"/>
          <a:stretch>
            <a:fillRect/>
          </a:stretch>
        </p:blipFill>
        <p:spPr>
          <a:xfrm>
            <a:off x="7584130" y="3387923"/>
            <a:ext cx="2681018" cy="3183147"/>
          </a:xfrm>
          <a:prstGeom prst="rect">
            <a:avLst/>
          </a:prstGeom>
        </p:spPr>
      </p:pic>
    </p:spTree>
    <p:extLst>
      <p:ext uri="{BB962C8B-B14F-4D97-AF65-F5344CB8AC3E}">
        <p14:creationId xmlns:p14="http://schemas.microsoft.com/office/powerpoint/2010/main" val="9254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Dorris</a:t>
            </a:r>
            <a:r>
              <a:rPr lang="en-US" i="1" dirty="0"/>
              <a:t> v. Danone Waters of America</a:t>
            </a:r>
            <a:r>
              <a:rPr lang="en-US" dirty="0"/>
              <a:t>, No. 7:22-cv-08717</a:t>
            </a:r>
            <a:r>
              <a:rPr lang="en-US" i="1" dirty="0"/>
              <a:t> </a:t>
            </a:r>
            <a:r>
              <a:rPr lang="en-US" dirty="0"/>
              <a:t>(S.D.N.Y. 2022)</a:t>
            </a:r>
          </a:p>
        </p:txBody>
      </p:sp>
      <p:sp>
        <p:nvSpPr>
          <p:cNvPr id="6" name="Slide Number Placeholder 5"/>
          <p:cNvSpPr>
            <a:spLocks noGrp="1"/>
          </p:cNvSpPr>
          <p:nvPr>
            <p:ph type="sldNum" sz="quarter" idx="12"/>
          </p:nvPr>
        </p:nvSpPr>
        <p:spPr/>
        <p:txBody>
          <a:bodyPr/>
          <a:lstStyle/>
          <a:p>
            <a:fld id="{1412F8C5-B1AB-4CD3-9605-183EBC7F010D}" type="slidenum">
              <a:rPr lang="en-US" smtClean="0"/>
              <a:t>16</a:t>
            </a:fld>
            <a:endParaRPr lang="en-US"/>
          </a:p>
        </p:txBody>
      </p:sp>
      <p:sp>
        <p:nvSpPr>
          <p:cNvPr id="9" name="Content Placeholder 2"/>
          <p:cNvSpPr txBox="1">
            <a:spLocks/>
          </p:cNvSpPr>
          <p:nvPr/>
        </p:nvSpPr>
        <p:spPr>
          <a:xfrm>
            <a:off x="838200" y="1371600"/>
            <a:ext cx="6172200" cy="46481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900" dirty="0">
              <a:cs typeface="Times New Roman" panose="02020603050405020304" pitchFamily="18" charset="0"/>
            </a:endParaRPr>
          </a:p>
        </p:txBody>
      </p:sp>
      <p:sp>
        <p:nvSpPr>
          <p:cNvPr id="10" name="Content Placeholder 2"/>
          <p:cNvSpPr>
            <a:spLocks noGrp="1"/>
          </p:cNvSpPr>
          <p:nvPr>
            <p:ph sz="half" idx="1"/>
          </p:nvPr>
        </p:nvSpPr>
        <p:spPr>
          <a:xfrm>
            <a:off x="838200" y="1371600"/>
            <a:ext cx="5715000" cy="5029199"/>
          </a:xfrm>
        </p:spPr>
        <p:txBody>
          <a:bodyPr>
            <a:normAutofit fontScale="70000" lnSpcReduction="20000"/>
          </a:bodyPr>
          <a:lstStyle/>
          <a:p>
            <a:r>
              <a:rPr lang="en-US" sz="3800" b="1" dirty="0">
                <a:latin typeface="+mj-lt"/>
                <a:cs typeface="Times New Roman" panose="02020603050405020304" pitchFamily="18" charset="0"/>
              </a:rPr>
              <a:t>Challenged Claim: </a:t>
            </a:r>
            <a:r>
              <a:rPr lang="en-US" sz="3800" dirty="0">
                <a:latin typeface="+mj-lt"/>
                <a:cs typeface="Times New Roman" panose="02020603050405020304" pitchFamily="18" charset="0"/>
              </a:rPr>
              <a:t>“Carbon Neutral”</a:t>
            </a:r>
          </a:p>
          <a:p>
            <a:pPr marL="0" indent="0">
              <a:buNone/>
            </a:pPr>
            <a:endParaRPr lang="en-US" sz="3800" dirty="0">
              <a:latin typeface="+mj-lt"/>
              <a:cs typeface="Times New Roman" panose="02020603050405020304" pitchFamily="18" charset="0"/>
            </a:endParaRPr>
          </a:p>
          <a:p>
            <a:r>
              <a:rPr lang="en-US" sz="3800" b="1" dirty="0">
                <a:latin typeface="+mj-lt"/>
                <a:cs typeface="Times New Roman" panose="02020603050405020304" pitchFamily="18" charset="0"/>
              </a:rPr>
              <a:t>Plaintiff’s Allegations:</a:t>
            </a:r>
          </a:p>
          <a:p>
            <a:pPr lvl="1"/>
            <a:r>
              <a:rPr lang="en-US" sz="3400" dirty="0">
                <a:latin typeface="+mj-lt"/>
                <a:cs typeface="Times New Roman" panose="02020603050405020304" pitchFamily="18" charset="0"/>
              </a:rPr>
              <a:t>“Reasonable consumers often mistake carbon neutral for ‘carbon zero’ or ‘carbon free’.”</a:t>
            </a:r>
          </a:p>
          <a:p>
            <a:pPr marL="457200" lvl="1" indent="0">
              <a:buNone/>
            </a:pPr>
            <a:endParaRPr lang="en-US" sz="3400" b="1" dirty="0">
              <a:latin typeface="+mj-lt"/>
              <a:cs typeface="Times New Roman" panose="02020603050405020304" pitchFamily="18" charset="0"/>
            </a:endParaRPr>
          </a:p>
          <a:p>
            <a:pPr lvl="1"/>
            <a:r>
              <a:rPr lang="en-US" sz="3400" dirty="0">
                <a:latin typeface="+mj-lt"/>
                <a:cs typeface="Times New Roman" panose="02020603050405020304" pitchFamily="18" charset="0"/>
              </a:rPr>
              <a:t>“‘carbon offset’ definition of ‘carbon neutral’ is still false” because “the organizations Defendant works with that are the basis for its ‘carbon credits’ do not currently or actually reduce CO2 emissions . . . .” </a:t>
            </a:r>
          </a:p>
          <a:p>
            <a:pPr marL="457200" lvl="1" indent="0">
              <a:buNone/>
            </a:pPr>
            <a:r>
              <a:rPr lang="en-US" sz="3600" dirty="0">
                <a:cs typeface="Times New Roman" panose="02020603050405020304" pitchFamily="18" charset="0"/>
              </a:rPr>
              <a:t> </a:t>
            </a:r>
          </a:p>
          <a:p>
            <a:pPr lvl="2"/>
            <a:endParaRPr lang="en-US" dirty="0"/>
          </a:p>
          <a:p>
            <a:pPr lvl="1"/>
            <a:endParaRPr lang="en-US" dirty="0"/>
          </a:p>
          <a:p>
            <a:endParaRPr lang="en-US" dirty="0"/>
          </a:p>
        </p:txBody>
      </p:sp>
      <p:pic>
        <p:nvPicPr>
          <p:cNvPr id="3" name="Picture 2"/>
          <p:cNvPicPr>
            <a:picLocks noChangeAspect="1"/>
          </p:cNvPicPr>
          <p:nvPr/>
        </p:nvPicPr>
        <p:blipFill>
          <a:blip r:embed="rId3"/>
          <a:stretch>
            <a:fillRect/>
          </a:stretch>
        </p:blipFill>
        <p:spPr>
          <a:xfrm>
            <a:off x="7010400" y="1485713"/>
            <a:ext cx="4412078" cy="4419971"/>
          </a:xfrm>
          <a:prstGeom prst="rect">
            <a:avLst/>
          </a:prstGeom>
        </p:spPr>
      </p:pic>
    </p:spTree>
    <p:extLst>
      <p:ext uri="{BB962C8B-B14F-4D97-AF65-F5344CB8AC3E}">
        <p14:creationId xmlns:p14="http://schemas.microsoft.com/office/powerpoint/2010/main" val="265358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Dakus</a:t>
            </a:r>
            <a:r>
              <a:rPr lang="en-US" i="1" dirty="0"/>
              <a:t> v. KLM, N.V.</a:t>
            </a:r>
            <a:r>
              <a:rPr lang="en-US" dirty="0"/>
              <a:t>, No. 1:22-cv-07962 (S.D.N.Y 2022)</a:t>
            </a:r>
            <a:endParaRPr lang="en-US" i="1" dirty="0"/>
          </a:p>
        </p:txBody>
      </p:sp>
      <p:sp>
        <p:nvSpPr>
          <p:cNvPr id="6" name="Slide Number Placeholder 5"/>
          <p:cNvSpPr>
            <a:spLocks noGrp="1"/>
          </p:cNvSpPr>
          <p:nvPr>
            <p:ph type="sldNum" sz="quarter" idx="12"/>
          </p:nvPr>
        </p:nvSpPr>
        <p:spPr/>
        <p:txBody>
          <a:bodyPr/>
          <a:lstStyle/>
          <a:p>
            <a:fld id="{1412F8C5-B1AB-4CD3-9605-183EBC7F010D}" type="slidenum">
              <a:rPr lang="en-US" smtClean="0"/>
              <a:t>17</a:t>
            </a:fld>
            <a:endParaRPr lang="en-US"/>
          </a:p>
        </p:txBody>
      </p:sp>
      <p:sp>
        <p:nvSpPr>
          <p:cNvPr id="9" name="Content Placeholder 2"/>
          <p:cNvSpPr txBox="1">
            <a:spLocks/>
          </p:cNvSpPr>
          <p:nvPr/>
        </p:nvSpPr>
        <p:spPr>
          <a:xfrm>
            <a:off x="826851" y="1371600"/>
            <a:ext cx="6172200" cy="46481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900" dirty="0">
              <a:solidFill>
                <a:srgbClr val="FF0000"/>
              </a:solidFill>
              <a:cs typeface="Times New Roman" panose="02020603050405020304" pitchFamily="18" charset="0"/>
            </a:endParaRPr>
          </a:p>
        </p:txBody>
      </p:sp>
      <p:sp>
        <p:nvSpPr>
          <p:cNvPr id="5" name="Content Placeholder 2"/>
          <p:cNvSpPr>
            <a:spLocks noGrp="1"/>
          </p:cNvSpPr>
          <p:nvPr>
            <p:ph sz="half" idx="1"/>
          </p:nvPr>
        </p:nvSpPr>
        <p:spPr>
          <a:xfrm>
            <a:off x="838200" y="1371600"/>
            <a:ext cx="5715000" cy="5029199"/>
          </a:xfrm>
        </p:spPr>
        <p:txBody>
          <a:bodyPr>
            <a:normAutofit fontScale="77500" lnSpcReduction="20000"/>
          </a:bodyPr>
          <a:lstStyle/>
          <a:p>
            <a:r>
              <a:rPr lang="en-US" sz="3800" b="1" dirty="0">
                <a:latin typeface="+mj-lt"/>
                <a:cs typeface="Times New Roman" panose="02020603050405020304" pitchFamily="18" charset="0"/>
              </a:rPr>
              <a:t>Challenged Claims: </a:t>
            </a:r>
            <a:r>
              <a:rPr lang="en-US" sz="3800" dirty="0">
                <a:latin typeface="+mj-lt"/>
                <a:cs typeface="Times New Roman" panose="02020603050405020304" pitchFamily="18" charset="0"/>
              </a:rPr>
              <a:t>Promoting the purchase of carbon credits through KLM’s CO2ZERO program to “fly responsibly” and “</a:t>
            </a:r>
            <a:r>
              <a:rPr lang="en-US" sz="3800" dirty="0" err="1">
                <a:latin typeface="+mj-lt"/>
                <a:cs typeface="Times New Roman" panose="02020603050405020304" pitchFamily="18" charset="0"/>
              </a:rPr>
              <a:t>creat</a:t>
            </a:r>
            <a:r>
              <a:rPr lang="en-US" sz="3800" dirty="0">
                <a:latin typeface="+mj-lt"/>
                <a:cs typeface="Times New Roman" panose="02020603050405020304" pitchFamily="18" charset="0"/>
              </a:rPr>
              <a:t>[e] a more sustainable future” </a:t>
            </a:r>
          </a:p>
          <a:p>
            <a:pPr marL="0" indent="0">
              <a:buNone/>
            </a:pPr>
            <a:endParaRPr lang="en-US" sz="3800" dirty="0">
              <a:latin typeface="+mj-lt"/>
              <a:cs typeface="Times New Roman" panose="02020603050405020304" pitchFamily="18" charset="0"/>
            </a:endParaRPr>
          </a:p>
          <a:p>
            <a:r>
              <a:rPr lang="en-US" sz="3800" b="1" dirty="0">
                <a:latin typeface="+mj-lt"/>
                <a:cs typeface="Times New Roman" panose="02020603050405020304" pitchFamily="18" charset="0"/>
              </a:rPr>
              <a:t>Plaintiff’s Allegations: </a:t>
            </a:r>
          </a:p>
          <a:p>
            <a:pPr lvl="1"/>
            <a:r>
              <a:rPr lang="en-US" sz="3100" dirty="0">
                <a:cs typeface="Times New Roman" panose="02020603050405020304" pitchFamily="18" charset="0"/>
              </a:rPr>
              <a:t>No credible evidence that purchasing carbon offsets balances out the environmental effects of flying  </a:t>
            </a:r>
          </a:p>
          <a:p>
            <a:pPr lvl="1"/>
            <a:r>
              <a:rPr lang="en-US" sz="3200" dirty="0">
                <a:cs typeface="Times New Roman" panose="02020603050405020304" pitchFamily="18" charset="0"/>
              </a:rPr>
              <a:t>Carbon offsets do not account for other greenhouse gases associated with flying</a:t>
            </a:r>
          </a:p>
          <a:p>
            <a:pPr lvl="2"/>
            <a:endParaRPr lang="en-US" dirty="0"/>
          </a:p>
          <a:p>
            <a:pPr lvl="1"/>
            <a:endParaRPr lang="en-US" dirty="0"/>
          </a:p>
          <a:p>
            <a:endParaRPr lang="en-US" dirty="0"/>
          </a:p>
        </p:txBody>
      </p:sp>
      <p:pic>
        <p:nvPicPr>
          <p:cNvPr id="1026" name="Picture 2" descr="https://truthinadvertising.org/wp-content/uploads/2022/10/klm-fly-responsibly-featured-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10" r="6370"/>
          <a:stretch/>
        </p:blipFill>
        <p:spPr bwMode="auto">
          <a:xfrm>
            <a:off x="6452706" y="2134393"/>
            <a:ext cx="5230684" cy="312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4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Environmental Certifications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51112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Green Guides § 260.6 – Certifications and Seals of Approval</a:t>
            </a:r>
          </a:p>
        </p:txBody>
      </p:sp>
      <p:sp>
        <p:nvSpPr>
          <p:cNvPr id="5" name="Date Placeholder 4"/>
          <p:cNvSpPr>
            <a:spLocks noGrp="1"/>
          </p:cNvSpPr>
          <p:nvPr>
            <p:ph type="dt" sz="half" idx="10"/>
          </p:nvPr>
        </p:nvSpPr>
        <p:spPr/>
        <p:txBody>
          <a:bodyPr/>
          <a:lstStyle/>
          <a:p>
            <a:fld id="{70B556CC-F52C-4EF4-878D-1E2D578EA0C3}" type="datetime4">
              <a:rPr lang="en-US" smtClean="0"/>
              <a:t>May 7, 2023</a:t>
            </a:fld>
            <a:endParaRPr lang="en-US"/>
          </a:p>
        </p:txBody>
      </p:sp>
      <p:sp>
        <p:nvSpPr>
          <p:cNvPr id="7" name="Slide Number Placeholder 6"/>
          <p:cNvSpPr>
            <a:spLocks noGrp="1"/>
          </p:cNvSpPr>
          <p:nvPr>
            <p:ph type="sldNum" sz="quarter" idx="12"/>
          </p:nvPr>
        </p:nvSpPr>
        <p:spPr/>
        <p:txBody>
          <a:bodyPr/>
          <a:lstStyle/>
          <a:p>
            <a:fld id="{1412F8C5-B1AB-4CD3-9605-183EBC7F010D}" type="slidenum">
              <a:rPr lang="en-US" smtClean="0"/>
              <a:t>19</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77446"/>
            <a:ext cx="787400" cy="590550"/>
          </a:xfrm>
          <a:prstGeom prst="rect">
            <a:avLst/>
          </a:prstGeom>
        </p:spPr>
      </p:pic>
      <p:sp>
        <p:nvSpPr>
          <p:cNvPr id="12" name="TextBox 11"/>
          <p:cNvSpPr txBox="1"/>
          <p:nvPr/>
        </p:nvSpPr>
        <p:spPr>
          <a:xfrm>
            <a:off x="8151825" y="1803440"/>
            <a:ext cx="2665400" cy="3693319"/>
          </a:xfrm>
          <a:prstGeom prst="rect">
            <a:avLst/>
          </a:prstGeom>
          <a:noFill/>
        </p:spPr>
        <p:txBody>
          <a:bodyPr wrap="square" lIns="0" tIns="0" rIns="0" bIns="0" rtlCol="0">
            <a:spAutoFit/>
          </a:bodyPr>
          <a:lstStyle/>
          <a:p>
            <a:r>
              <a:rPr lang="en-US" sz="2400" i="1" dirty="0"/>
              <a:t>It is deceptive to misrepresent, directly or by implication, that a product, package, or service has been endorsed or certified by an independent third party.</a:t>
            </a:r>
          </a:p>
        </p:txBody>
      </p:sp>
      <p:pic>
        <p:nvPicPr>
          <p:cNvPr id="4" name="Picture 3"/>
          <p:cNvPicPr>
            <a:picLocks noChangeAspect="1"/>
          </p:cNvPicPr>
          <p:nvPr/>
        </p:nvPicPr>
        <p:blipFill>
          <a:blip r:embed="rId4"/>
          <a:stretch>
            <a:fillRect/>
          </a:stretch>
        </p:blipFill>
        <p:spPr>
          <a:xfrm>
            <a:off x="990600" y="1803440"/>
            <a:ext cx="6248400" cy="3943744"/>
          </a:xfrm>
          <a:prstGeom prst="rect">
            <a:avLst/>
          </a:prstGeom>
          <a:ln w="12700">
            <a:solidFill>
              <a:schemeClr val="tx1"/>
            </a:solidFill>
          </a:ln>
        </p:spPr>
      </p:pic>
      <p:pic>
        <p:nvPicPr>
          <p:cNvPr id="9" name="Picture 8"/>
          <p:cNvPicPr>
            <a:picLocks noChangeAspect="1"/>
          </p:cNvPicPr>
          <p:nvPr/>
        </p:nvPicPr>
        <p:blipFill>
          <a:blip r:embed="rId5"/>
          <a:stretch>
            <a:fillRect/>
          </a:stretch>
        </p:blipFill>
        <p:spPr>
          <a:xfrm>
            <a:off x="76201" y="5791200"/>
            <a:ext cx="1390651" cy="1041456"/>
          </a:xfrm>
          <a:prstGeom prst="rect">
            <a:avLst/>
          </a:prstGeom>
        </p:spPr>
      </p:pic>
    </p:spTree>
    <p:extLst>
      <p:ext uri="{BB962C8B-B14F-4D97-AF65-F5344CB8AC3E}">
        <p14:creationId xmlns:p14="http://schemas.microsoft.com/office/powerpoint/2010/main" val="252639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Overview</a:t>
            </a:r>
          </a:p>
        </p:txBody>
      </p:sp>
      <p:sp>
        <p:nvSpPr>
          <p:cNvPr id="3" name="Content Placeholder 2"/>
          <p:cNvSpPr>
            <a:spLocks noGrp="1"/>
          </p:cNvSpPr>
          <p:nvPr>
            <p:ph idx="1"/>
          </p:nvPr>
        </p:nvSpPr>
        <p:spPr>
          <a:xfrm>
            <a:off x="838200" y="1371600"/>
            <a:ext cx="6172200" cy="4648199"/>
          </a:xfrm>
        </p:spPr>
        <p:txBody>
          <a:bodyPr>
            <a:normAutofit/>
          </a:bodyPr>
          <a:lstStyle/>
          <a:p>
            <a:pPr>
              <a:spcAft>
                <a:spcPts val="600"/>
              </a:spcAft>
            </a:pPr>
            <a:r>
              <a:rPr lang="en-US" sz="1900" b="1" dirty="0">
                <a:cs typeface="Times New Roman" panose="02020603050405020304" pitchFamily="18" charset="0"/>
              </a:rPr>
              <a:t>Courts often look to the Green Guides as a basis for determining whether environmental claims are misleading </a:t>
            </a:r>
          </a:p>
          <a:p>
            <a:pPr lvl="1">
              <a:spcAft>
                <a:spcPts val="600"/>
              </a:spcAft>
            </a:pPr>
            <a:r>
              <a:rPr lang="en-US" sz="1900" dirty="0">
                <a:cs typeface="Times New Roman" panose="02020603050405020304" pitchFamily="18" charset="0"/>
              </a:rPr>
              <a:t>In some states, including California, compliance with the Green Guides provides a safe harbor</a:t>
            </a:r>
          </a:p>
          <a:p>
            <a:pPr marL="457200" lvl="1" indent="0">
              <a:spcAft>
                <a:spcPts val="600"/>
              </a:spcAft>
              <a:buNone/>
            </a:pPr>
            <a:endParaRPr lang="en-US" sz="1900" dirty="0">
              <a:cs typeface="Times New Roman" panose="02020603050405020304" pitchFamily="18" charset="0"/>
            </a:endParaRPr>
          </a:p>
          <a:p>
            <a:pPr>
              <a:spcAft>
                <a:spcPts val="600"/>
              </a:spcAft>
            </a:pPr>
            <a:r>
              <a:rPr lang="en-US" sz="1900" b="1" dirty="0">
                <a:cs typeface="Times New Roman" panose="02020603050405020304" pitchFamily="18" charset="0"/>
              </a:rPr>
              <a:t>Issued by the Federal Trade Commission</a:t>
            </a:r>
          </a:p>
          <a:p>
            <a:pPr lvl="1">
              <a:spcAft>
                <a:spcPts val="600"/>
              </a:spcAft>
            </a:pPr>
            <a:r>
              <a:rPr lang="en-US" sz="1900" dirty="0">
                <a:cs typeface="Times New Roman" panose="02020603050405020304" pitchFamily="18" charset="0"/>
              </a:rPr>
              <a:t>Last updated in 2012</a:t>
            </a:r>
          </a:p>
          <a:p>
            <a:pPr lvl="1">
              <a:spcAft>
                <a:spcPts val="600"/>
              </a:spcAft>
            </a:pPr>
            <a:r>
              <a:rPr lang="en-US" sz="1900" dirty="0">
                <a:cs typeface="Times New Roman" panose="02020603050405020304" pitchFamily="18" charset="0"/>
              </a:rPr>
              <a:t>Currently seeking public comment for revisions</a:t>
            </a:r>
          </a:p>
        </p:txBody>
      </p:sp>
      <p:sp>
        <p:nvSpPr>
          <p:cNvPr id="4" name="Date Placeholder 3"/>
          <p:cNvSpPr>
            <a:spLocks noGrp="1"/>
          </p:cNvSpPr>
          <p:nvPr>
            <p:ph type="dt" sz="half" idx="10"/>
          </p:nvPr>
        </p:nvSpPr>
        <p:spPr/>
        <p:txBody>
          <a:bodyPr/>
          <a:lstStyle/>
          <a:p>
            <a:fld id="{B1E3D7B3-D1BE-40CA-92C7-0978E2D51238}" type="datetime4">
              <a:rPr lang="en-US" smtClean="0"/>
              <a:t>May 7, 2023</a:t>
            </a:fld>
            <a:endParaRPr lang="en-US"/>
          </a:p>
        </p:txBody>
      </p:sp>
      <p:sp>
        <p:nvSpPr>
          <p:cNvPr id="6" name="Slide Number Placeholder 5"/>
          <p:cNvSpPr>
            <a:spLocks noGrp="1"/>
          </p:cNvSpPr>
          <p:nvPr>
            <p:ph type="sldNum" sz="quarter" idx="12"/>
          </p:nvPr>
        </p:nvSpPr>
        <p:spPr/>
        <p:txBody>
          <a:bodyPr/>
          <a:lstStyle/>
          <a:p>
            <a:fld id="{1412F8C5-B1AB-4CD3-9605-183EBC7F010D}" type="slidenum">
              <a:rPr lang="en-US" smtClean="0"/>
              <a:t>2</a:t>
            </a:fld>
            <a:endParaRPr lang="en-US"/>
          </a:p>
        </p:txBody>
      </p:sp>
      <p:pic>
        <p:nvPicPr>
          <p:cNvPr id="1026" name="Picture 2" descr="New FTC &quot;Green Guides&quot; Are Out of the Gate | Renewable +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4178288" cy="277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1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 260.6(c) &amp; § 260.6(d) – Substantiation Required</a:t>
            </a:r>
          </a:p>
        </p:txBody>
      </p:sp>
      <p:sp>
        <p:nvSpPr>
          <p:cNvPr id="3" name="Content Placeholder 2"/>
          <p:cNvSpPr>
            <a:spLocks noGrp="1"/>
          </p:cNvSpPr>
          <p:nvPr>
            <p:ph idx="1"/>
          </p:nvPr>
        </p:nvSpPr>
        <p:spPr>
          <a:xfrm>
            <a:off x="838200" y="1371600"/>
            <a:ext cx="10439400" cy="4648199"/>
          </a:xfrm>
        </p:spPr>
        <p:txBody>
          <a:bodyPr>
            <a:normAutofit/>
          </a:bodyPr>
          <a:lstStyle/>
          <a:p>
            <a:r>
              <a:rPr lang="en-US" dirty="0"/>
              <a:t>Even if the third-party certification is genuine, marketer still has an obligation to ensure that it has substantiation for all claims reasonably communicated by the certification</a:t>
            </a:r>
          </a:p>
          <a:p>
            <a:endParaRPr lang="en-US" dirty="0"/>
          </a:p>
          <a:p>
            <a:r>
              <a:rPr lang="en-US" dirty="0"/>
              <a:t>Likely conveys that the product offers a general environmental benefit (if the certification or seal does not convey the basis for the certification or seal)</a:t>
            </a:r>
          </a:p>
          <a:p>
            <a:pPr marL="0" indent="0">
              <a:buNone/>
            </a:pPr>
            <a:endParaRPr lang="en-US" dirty="0"/>
          </a:p>
          <a:p>
            <a:r>
              <a:rPr lang="en-US" dirty="0"/>
              <a:t>“Because it is highly unlikely that marketers can substantiate general environmental benefit claims, </a:t>
            </a:r>
            <a:r>
              <a:rPr lang="en-US" u="sng" dirty="0"/>
              <a:t>marketers should not use environmental certifications or seals that do not convey the basis for that certification, either through the name or some other means” </a:t>
            </a:r>
          </a:p>
          <a:p>
            <a:pPr lvl="2"/>
            <a:endParaRPr lang="en-US" dirty="0"/>
          </a:p>
        </p:txBody>
      </p:sp>
      <p:sp>
        <p:nvSpPr>
          <p:cNvPr id="4" name="Date Placeholder 3"/>
          <p:cNvSpPr>
            <a:spLocks noGrp="1"/>
          </p:cNvSpPr>
          <p:nvPr>
            <p:ph type="dt" sz="half" idx="10"/>
          </p:nvPr>
        </p:nvSpPr>
        <p:spPr/>
        <p:txBody>
          <a:bodyPr/>
          <a:lstStyle/>
          <a:p>
            <a:fld id="{B1E3D7B3-D1BE-40CA-92C7-0978E2D51238}" type="datetime4">
              <a:rPr lang="en-US" smtClean="0"/>
              <a:t>May 7, 2023</a:t>
            </a:fld>
            <a:endParaRPr lang="en-US"/>
          </a:p>
        </p:txBody>
      </p:sp>
      <p:sp>
        <p:nvSpPr>
          <p:cNvPr id="6" name="Slide Number Placeholder 5"/>
          <p:cNvSpPr>
            <a:spLocks noGrp="1"/>
          </p:cNvSpPr>
          <p:nvPr>
            <p:ph type="sldNum" sz="quarter" idx="12"/>
          </p:nvPr>
        </p:nvSpPr>
        <p:spPr/>
        <p:txBody>
          <a:bodyPr/>
          <a:lstStyle/>
          <a:p>
            <a:fld id="{1412F8C5-B1AB-4CD3-9605-183EBC7F010D}" type="slidenum">
              <a:rPr lang="en-US" smtClean="0"/>
              <a:t>20</a:t>
            </a:fld>
            <a:endParaRPr lang="en-US"/>
          </a:p>
        </p:txBody>
      </p:sp>
      <p:pic>
        <p:nvPicPr>
          <p:cNvPr id="7" name="Picture 6"/>
          <p:cNvPicPr>
            <a:picLocks noChangeAspect="1"/>
          </p:cNvPicPr>
          <p:nvPr/>
        </p:nvPicPr>
        <p:blipFill>
          <a:blip r:embed="rId3"/>
          <a:stretch>
            <a:fillRect/>
          </a:stretch>
        </p:blipFill>
        <p:spPr>
          <a:xfrm>
            <a:off x="76201" y="5862533"/>
            <a:ext cx="1295400" cy="970123"/>
          </a:xfrm>
          <a:prstGeom prst="rect">
            <a:avLst/>
          </a:prstGeom>
        </p:spPr>
      </p:pic>
    </p:spTree>
    <p:extLst>
      <p:ext uri="{BB962C8B-B14F-4D97-AF65-F5344CB8AC3E}">
        <p14:creationId xmlns:p14="http://schemas.microsoft.com/office/powerpoint/2010/main" val="330657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Example – Environment Approved (Green Guides § 260.6)</a:t>
            </a:r>
          </a:p>
        </p:txBody>
      </p:sp>
      <p:sp>
        <p:nvSpPr>
          <p:cNvPr id="3" name="Content Placeholder 2"/>
          <p:cNvSpPr>
            <a:spLocks noGrp="1"/>
          </p:cNvSpPr>
          <p:nvPr>
            <p:ph idx="1"/>
          </p:nvPr>
        </p:nvSpPr>
        <p:spPr>
          <a:xfrm>
            <a:off x="838200" y="1371600"/>
            <a:ext cx="9906000" cy="4648199"/>
          </a:xfrm>
        </p:spPr>
        <p:txBody>
          <a:bodyPr>
            <a:normAutofit fontScale="85000" lnSpcReduction="20000"/>
          </a:bodyPr>
          <a:lstStyle/>
          <a:p>
            <a:pPr>
              <a:spcAft>
                <a:spcPts val="600"/>
              </a:spcAft>
            </a:pPr>
            <a:r>
              <a:rPr lang="en-US" dirty="0"/>
              <a:t>A one-quart bottle of window cleaner features a seal with the text ‘‘Environment Approved,’’ granted by an independent, third-party certifier with appropriate expertise. The certifier granted the seal after evaluating 35 environmental attributes. </a:t>
            </a:r>
          </a:p>
          <a:p>
            <a:pPr>
              <a:spcAft>
                <a:spcPts val="600"/>
              </a:spcAft>
            </a:pPr>
            <a:r>
              <a:rPr lang="en-US" dirty="0"/>
              <a:t>This seal likely conveys that the product has far-reaching environmental benefits and that Environment Approved certified the product for all of these benefits and therefore is likely deceptive. </a:t>
            </a:r>
          </a:p>
          <a:p>
            <a:pPr>
              <a:spcAft>
                <a:spcPts val="600"/>
              </a:spcAft>
            </a:pPr>
            <a:r>
              <a:rPr lang="en-US" dirty="0"/>
              <a:t>The seal would likely not be deceptive if the marketer accompanied it with clear and prominent language clearly conveying that the seal refers only to specific and limited benefits. </a:t>
            </a:r>
          </a:p>
          <a:p>
            <a:pPr lvl="1">
              <a:spcAft>
                <a:spcPts val="600"/>
              </a:spcAft>
            </a:pPr>
            <a:r>
              <a:rPr lang="en-US" dirty="0"/>
              <a:t>For example, the seal could state: ‘‘Virtually all products impact the environment. For details on which attributes we evaluated, go to [a Web site that discusses this product].’’ The referenced Web page provides a detailed summary of the examined environmental attributes. </a:t>
            </a:r>
          </a:p>
          <a:p>
            <a:pPr lvl="1">
              <a:spcAft>
                <a:spcPts val="600"/>
              </a:spcAft>
            </a:pPr>
            <a:r>
              <a:rPr lang="en-US" dirty="0"/>
              <a:t>A reference to a Web site is appropriate because the additional information provided on the Web site is not necessary to prevent the advertisement from being misleading. </a:t>
            </a:r>
          </a:p>
          <a:p>
            <a:pPr lvl="1">
              <a:spcAft>
                <a:spcPts val="600"/>
              </a:spcAft>
            </a:pPr>
            <a:r>
              <a:rPr lang="en-US" dirty="0"/>
              <a:t>The marketer also should ensure that the advertisement does not imply other deceptive claims, and that the certifier’s criteria are sufficiently rigorous to substantiate all material claims reasonably communicated by the certification.</a:t>
            </a:r>
          </a:p>
        </p:txBody>
      </p:sp>
      <p:sp>
        <p:nvSpPr>
          <p:cNvPr id="4" name="Date Placeholder 3"/>
          <p:cNvSpPr>
            <a:spLocks noGrp="1"/>
          </p:cNvSpPr>
          <p:nvPr>
            <p:ph type="dt" sz="half" idx="10"/>
          </p:nvPr>
        </p:nvSpPr>
        <p:spPr/>
        <p:txBody>
          <a:bodyPr/>
          <a:lstStyle/>
          <a:p>
            <a:fld id="{B1E3D7B3-D1BE-40CA-92C7-0978E2D51238}" type="datetime4">
              <a:rPr lang="en-US" smtClean="0"/>
              <a:t>May 7, 2023</a:t>
            </a:fld>
            <a:endParaRPr lang="en-US"/>
          </a:p>
        </p:txBody>
      </p:sp>
      <p:sp>
        <p:nvSpPr>
          <p:cNvPr id="6" name="Slide Number Placeholder 5"/>
          <p:cNvSpPr>
            <a:spLocks noGrp="1"/>
          </p:cNvSpPr>
          <p:nvPr>
            <p:ph type="sldNum" sz="quarter" idx="12"/>
          </p:nvPr>
        </p:nvSpPr>
        <p:spPr/>
        <p:txBody>
          <a:bodyPr/>
          <a:lstStyle/>
          <a:p>
            <a:fld id="{1412F8C5-B1AB-4CD3-9605-183EBC7F010D}" type="slidenum">
              <a:rPr lang="en-US" smtClean="0"/>
              <a:t>21</a:t>
            </a:fld>
            <a:endParaRPr lang="en-US"/>
          </a:p>
        </p:txBody>
      </p:sp>
      <p:sp>
        <p:nvSpPr>
          <p:cNvPr id="7" name="AutoShape 4" descr="Central Coast Forest Association — Promoting Responsible Forest Steward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6200" y="5714999"/>
            <a:ext cx="1492401" cy="1117657"/>
          </a:xfrm>
          <a:prstGeom prst="rect">
            <a:avLst/>
          </a:prstGeom>
        </p:spPr>
      </p:pic>
    </p:spTree>
    <p:extLst>
      <p:ext uri="{BB962C8B-B14F-4D97-AF65-F5344CB8AC3E}">
        <p14:creationId xmlns:p14="http://schemas.microsoft.com/office/powerpoint/2010/main" val="413610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FCFF-34BD-0EF6-19F4-A18A6E93A89F}"/>
              </a:ext>
            </a:extLst>
          </p:cNvPr>
          <p:cNvSpPr>
            <a:spLocks noGrp="1"/>
          </p:cNvSpPr>
          <p:nvPr>
            <p:ph type="title"/>
          </p:nvPr>
        </p:nvSpPr>
        <p:spPr/>
        <p:txBody>
          <a:bodyPr/>
          <a:lstStyle/>
          <a:p>
            <a:r>
              <a:rPr lang="fr-FR" sz="2800" i="1" u="none" strike="noStrike" dirty="0">
                <a:effectLst/>
                <a:latin typeface="+mj-lt"/>
              </a:rPr>
              <a:t>Sanchez et al. v. Walmart Inc., No. </a:t>
            </a:r>
            <a:r>
              <a:rPr lang="fr-FR" sz="2800" i="0" dirty="0">
                <a:solidFill>
                  <a:srgbClr val="151515"/>
                </a:solidFill>
                <a:effectLst/>
                <a:latin typeface="+mj-lt"/>
              </a:rPr>
              <a:t>23-cv-1297 (N.D. Ill. 2023)</a:t>
            </a:r>
          </a:p>
        </p:txBody>
      </p:sp>
      <p:sp>
        <p:nvSpPr>
          <p:cNvPr id="3" name="Content Placeholder 2">
            <a:extLst>
              <a:ext uri="{FF2B5EF4-FFF2-40B4-BE49-F238E27FC236}">
                <a16:creationId xmlns:a16="http://schemas.microsoft.com/office/drawing/2014/main" id="{7525D12C-1898-4F0F-6A4A-798F2A93CD2C}"/>
              </a:ext>
            </a:extLst>
          </p:cNvPr>
          <p:cNvSpPr>
            <a:spLocks noGrp="1"/>
          </p:cNvSpPr>
          <p:nvPr>
            <p:ph idx="1"/>
          </p:nvPr>
        </p:nvSpPr>
        <p:spPr>
          <a:xfrm>
            <a:off x="838200" y="1295401"/>
            <a:ext cx="10972800" cy="4648199"/>
          </a:xfrm>
        </p:spPr>
        <p:txBody>
          <a:bodyPr>
            <a:normAutofit/>
          </a:bodyPr>
          <a:lstStyle/>
          <a:p>
            <a:r>
              <a:rPr lang="en-US" sz="2200" b="0" i="0" dirty="0">
                <a:solidFill>
                  <a:srgbClr val="151515"/>
                </a:solidFill>
                <a:effectLst/>
                <a:latin typeface="+mj-lt"/>
              </a:rPr>
              <a:t>Plaintiff alleged that defendant falsely markets it products as “certified sustainable food” and supports such claim by placing a Marine Stewardship Council (MSC) blue stamp on product labels when MSC allows members to pay for the certification and gives the certification to products that are sourced using methods that harm marine life and ocean habitats. </a:t>
            </a:r>
          </a:p>
          <a:p>
            <a:pPr marL="0" indent="0">
              <a:buNone/>
            </a:pPr>
            <a:endParaRPr lang="en-US" b="0" i="0" dirty="0">
              <a:solidFill>
                <a:srgbClr val="151515"/>
              </a:solidFill>
              <a:effectLst/>
              <a:latin typeface="+mj-lt"/>
            </a:endParaRPr>
          </a:p>
          <a:p>
            <a:pPr lvl="1"/>
            <a:endParaRPr lang="en-US" dirty="0">
              <a:solidFill>
                <a:srgbClr val="151515"/>
              </a:solidFill>
              <a:latin typeface="+mj-lt"/>
            </a:endParaRPr>
          </a:p>
          <a:p>
            <a:endParaRPr lang="en-US" b="0" i="0" dirty="0">
              <a:solidFill>
                <a:srgbClr val="151515"/>
              </a:solidFill>
              <a:effectLst/>
              <a:latin typeface="+mj-lt"/>
            </a:endParaRPr>
          </a:p>
          <a:p>
            <a:endParaRPr lang="en-US" sz="2000" dirty="0">
              <a:latin typeface="+mj-lt"/>
            </a:endParaRPr>
          </a:p>
        </p:txBody>
      </p:sp>
      <p:sp>
        <p:nvSpPr>
          <p:cNvPr id="4" name="Date Placeholder 3">
            <a:extLst>
              <a:ext uri="{FF2B5EF4-FFF2-40B4-BE49-F238E27FC236}">
                <a16:creationId xmlns:a16="http://schemas.microsoft.com/office/drawing/2014/main" id="{2A0094CC-ADE2-B19E-7DB8-1DC14B7210EA}"/>
              </a:ext>
            </a:extLst>
          </p:cNvPr>
          <p:cNvSpPr>
            <a:spLocks noGrp="1"/>
          </p:cNvSpPr>
          <p:nvPr>
            <p:ph type="dt" sz="half" idx="10"/>
          </p:nvPr>
        </p:nvSpPr>
        <p:spPr/>
        <p:txBody>
          <a:bodyPr/>
          <a:lstStyle/>
          <a:p>
            <a:fld id="{B7892329-8429-4257-B2C2-74029E384A84}" type="datetime4">
              <a:rPr lang="en-US" smtClean="0"/>
              <a:t>May 7, 2023</a:t>
            </a:fld>
            <a:endParaRPr lang="en-US" dirty="0"/>
          </a:p>
        </p:txBody>
      </p:sp>
      <p:sp>
        <p:nvSpPr>
          <p:cNvPr id="5" name="Footer Placeholder 4">
            <a:extLst>
              <a:ext uri="{FF2B5EF4-FFF2-40B4-BE49-F238E27FC236}">
                <a16:creationId xmlns:a16="http://schemas.microsoft.com/office/drawing/2014/main" id="{102AC7DE-B512-CA45-E7FB-D9A5907B246E}"/>
              </a:ext>
            </a:extLst>
          </p:cNvPr>
          <p:cNvSpPr>
            <a:spLocks noGrp="1"/>
          </p:cNvSpPr>
          <p:nvPr>
            <p:ph type="ftr" sz="quarter" idx="11"/>
          </p:nvPr>
        </p:nvSpPr>
        <p:spPr/>
        <p:txBody>
          <a:bodyPr/>
          <a:lstStyle/>
          <a:p>
            <a:r>
              <a:rPr lang="en-US"/>
              <a:t>Title of Presentation | FileSite Number</a:t>
            </a:r>
            <a:endParaRPr lang="en-US" dirty="0"/>
          </a:p>
        </p:txBody>
      </p:sp>
      <p:sp>
        <p:nvSpPr>
          <p:cNvPr id="6" name="Slide Number Placeholder 5">
            <a:extLst>
              <a:ext uri="{FF2B5EF4-FFF2-40B4-BE49-F238E27FC236}">
                <a16:creationId xmlns:a16="http://schemas.microsoft.com/office/drawing/2014/main" id="{C491052D-FB62-A69A-C20E-C721119D1199}"/>
              </a:ext>
            </a:extLst>
          </p:cNvPr>
          <p:cNvSpPr>
            <a:spLocks noGrp="1"/>
          </p:cNvSpPr>
          <p:nvPr>
            <p:ph type="sldNum" sz="quarter" idx="12"/>
          </p:nvPr>
        </p:nvSpPr>
        <p:spPr/>
        <p:txBody>
          <a:bodyPr/>
          <a:lstStyle/>
          <a:p>
            <a:fld id="{1412F8C5-B1AB-4CD3-9605-183EBC7F010D}" type="slidenum">
              <a:rPr lang="en-US" smtClean="0"/>
              <a:t>22</a:t>
            </a:fld>
            <a:endParaRPr lang="en-US" dirty="0"/>
          </a:p>
        </p:txBody>
      </p:sp>
      <p:pic>
        <p:nvPicPr>
          <p:cNvPr id="8" name="Picture 7">
            <a:extLst>
              <a:ext uri="{FF2B5EF4-FFF2-40B4-BE49-F238E27FC236}">
                <a16:creationId xmlns:a16="http://schemas.microsoft.com/office/drawing/2014/main" id="{AA757145-B05A-8585-458B-0BF76E19D2F0}"/>
              </a:ext>
            </a:extLst>
          </p:cNvPr>
          <p:cNvPicPr>
            <a:picLocks noChangeAspect="1"/>
          </p:cNvPicPr>
          <p:nvPr/>
        </p:nvPicPr>
        <p:blipFill rotWithShape="1">
          <a:blip r:embed="rId3"/>
          <a:srcRect t="3563" b="1398"/>
          <a:stretch/>
        </p:blipFill>
        <p:spPr>
          <a:xfrm>
            <a:off x="1387623" y="2952865"/>
            <a:ext cx="4193233" cy="3422103"/>
          </a:xfrm>
          <a:prstGeom prst="rect">
            <a:avLst/>
          </a:prstGeom>
        </p:spPr>
      </p:pic>
      <p:pic>
        <p:nvPicPr>
          <p:cNvPr id="12" name="Picture 11">
            <a:extLst>
              <a:ext uri="{FF2B5EF4-FFF2-40B4-BE49-F238E27FC236}">
                <a16:creationId xmlns:a16="http://schemas.microsoft.com/office/drawing/2014/main" id="{DE97C442-8098-8475-FDD2-7728D4DCA05F}"/>
              </a:ext>
            </a:extLst>
          </p:cNvPr>
          <p:cNvPicPr>
            <a:picLocks noChangeAspect="1"/>
          </p:cNvPicPr>
          <p:nvPr/>
        </p:nvPicPr>
        <p:blipFill>
          <a:blip r:embed="rId4"/>
          <a:stretch>
            <a:fillRect/>
          </a:stretch>
        </p:blipFill>
        <p:spPr>
          <a:xfrm>
            <a:off x="6934200" y="2985390"/>
            <a:ext cx="2516493" cy="3149356"/>
          </a:xfrm>
          <a:prstGeom prst="rect">
            <a:avLst/>
          </a:prstGeom>
        </p:spPr>
      </p:pic>
    </p:spTree>
    <p:extLst>
      <p:ext uri="{BB962C8B-B14F-4D97-AF65-F5344CB8AC3E}">
        <p14:creationId xmlns:p14="http://schemas.microsoft.com/office/powerpoint/2010/main" val="266939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CFCE-6469-DAB7-0CDA-8BAEA6D5E77E}"/>
              </a:ext>
            </a:extLst>
          </p:cNvPr>
          <p:cNvSpPr>
            <a:spLocks noGrp="1"/>
          </p:cNvSpPr>
          <p:nvPr>
            <p:ph type="title"/>
          </p:nvPr>
        </p:nvSpPr>
        <p:spPr/>
        <p:txBody>
          <a:bodyPr/>
          <a:lstStyle/>
          <a:p>
            <a:r>
              <a:rPr lang="en-US" i="1" dirty="0">
                <a:solidFill>
                  <a:srgbClr val="000000"/>
                </a:solidFill>
                <a:effectLst/>
                <a:latin typeface="-apple-system"/>
              </a:rPr>
              <a:t>Walker v. Nestle USA, Inc., </a:t>
            </a:r>
            <a:r>
              <a:rPr lang="en-US" i="0" dirty="0">
                <a:solidFill>
                  <a:srgbClr val="000000"/>
                </a:solidFill>
                <a:effectLst/>
                <a:latin typeface="-apple-system"/>
              </a:rPr>
              <a:t>2022 WL 901553 (S.D. Cal. 2022)</a:t>
            </a:r>
            <a:endParaRPr lang="en-US" i="1" dirty="0"/>
          </a:p>
        </p:txBody>
      </p:sp>
      <p:sp>
        <p:nvSpPr>
          <p:cNvPr id="4" name="Date Placeholder 3">
            <a:extLst>
              <a:ext uri="{FF2B5EF4-FFF2-40B4-BE49-F238E27FC236}">
                <a16:creationId xmlns:a16="http://schemas.microsoft.com/office/drawing/2014/main" id="{6E402FB4-F4A8-EC1E-ECDE-EDE10B8C1E2C}"/>
              </a:ext>
            </a:extLst>
          </p:cNvPr>
          <p:cNvSpPr>
            <a:spLocks noGrp="1"/>
          </p:cNvSpPr>
          <p:nvPr>
            <p:ph type="dt" sz="half" idx="10"/>
          </p:nvPr>
        </p:nvSpPr>
        <p:spPr/>
        <p:txBody>
          <a:bodyPr/>
          <a:lstStyle/>
          <a:p>
            <a:fld id="{B7892329-8429-4257-B2C2-74029E384A84}" type="datetime4">
              <a:rPr lang="en-US" smtClean="0"/>
              <a:t>May 7, 2023</a:t>
            </a:fld>
            <a:endParaRPr lang="en-US" dirty="0"/>
          </a:p>
        </p:txBody>
      </p:sp>
      <p:sp>
        <p:nvSpPr>
          <p:cNvPr id="5" name="Footer Placeholder 4">
            <a:extLst>
              <a:ext uri="{FF2B5EF4-FFF2-40B4-BE49-F238E27FC236}">
                <a16:creationId xmlns:a16="http://schemas.microsoft.com/office/drawing/2014/main" id="{2C37EE0F-C6B8-4989-285A-9BC9B6010770}"/>
              </a:ext>
            </a:extLst>
          </p:cNvPr>
          <p:cNvSpPr>
            <a:spLocks noGrp="1"/>
          </p:cNvSpPr>
          <p:nvPr>
            <p:ph type="ftr" sz="quarter" idx="11"/>
          </p:nvPr>
        </p:nvSpPr>
        <p:spPr/>
        <p:txBody>
          <a:bodyPr/>
          <a:lstStyle/>
          <a:p>
            <a:r>
              <a:rPr lang="en-US"/>
              <a:t>Title of Presentation | FileSite Number</a:t>
            </a:r>
            <a:endParaRPr lang="en-US" dirty="0"/>
          </a:p>
        </p:txBody>
      </p:sp>
      <p:sp>
        <p:nvSpPr>
          <p:cNvPr id="6" name="Slide Number Placeholder 5">
            <a:extLst>
              <a:ext uri="{FF2B5EF4-FFF2-40B4-BE49-F238E27FC236}">
                <a16:creationId xmlns:a16="http://schemas.microsoft.com/office/drawing/2014/main" id="{D8AE095F-FB58-395B-34F6-CFDF52759025}"/>
              </a:ext>
            </a:extLst>
          </p:cNvPr>
          <p:cNvSpPr>
            <a:spLocks noGrp="1"/>
          </p:cNvSpPr>
          <p:nvPr>
            <p:ph type="sldNum" sz="quarter" idx="12"/>
          </p:nvPr>
        </p:nvSpPr>
        <p:spPr/>
        <p:txBody>
          <a:bodyPr/>
          <a:lstStyle/>
          <a:p>
            <a:fld id="{1412F8C5-B1AB-4CD3-9605-183EBC7F010D}" type="slidenum">
              <a:rPr lang="en-US" smtClean="0"/>
              <a:t>23</a:t>
            </a:fld>
            <a:endParaRPr lang="en-US" dirty="0"/>
          </a:p>
        </p:txBody>
      </p:sp>
      <p:pic>
        <p:nvPicPr>
          <p:cNvPr id="8" name="Picture 7">
            <a:extLst>
              <a:ext uri="{FF2B5EF4-FFF2-40B4-BE49-F238E27FC236}">
                <a16:creationId xmlns:a16="http://schemas.microsoft.com/office/drawing/2014/main" id="{AAC492A0-9265-E65B-5664-F5DD44772105}"/>
              </a:ext>
            </a:extLst>
          </p:cNvPr>
          <p:cNvPicPr>
            <a:picLocks noChangeAspect="1"/>
          </p:cNvPicPr>
          <p:nvPr/>
        </p:nvPicPr>
        <p:blipFill>
          <a:blip r:embed="rId3"/>
          <a:stretch>
            <a:fillRect/>
          </a:stretch>
        </p:blipFill>
        <p:spPr>
          <a:xfrm>
            <a:off x="3286125" y="1439529"/>
            <a:ext cx="6076950" cy="4448175"/>
          </a:xfrm>
          <a:prstGeom prst="rect">
            <a:avLst/>
          </a:prstGeom>
        </p:spPr>
      </p:pic>
    </p:spTree>
    <p:extLst>
      <p:ext uri="{BB962C8B-B14F-4D97-AF65-F5344CB8AC3E}">
        <p14:creationId xmlns:p14="http://schemas.microsoft.com/office/powerpoint/2010/main" val="3040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Recyclable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238576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219200" y="1"/>
            <a:ext cx="10668000" cy="990599"/>
          </a:xfrm>
        </p:spPr>
        <p:txBody>
          <a:bodyPr/>
          <a:lstStyle/>
          <a:p>
            <a:r>
              <a:rPr lang="en-US" dirty="0"/>
              <a:t>Green Guides § 260.12 – Recyclable Claims</a:t>
            </a:r>
          </a:p>
        </p:txBody>
      </p:sp>
      <p:sp>
        <p:nvSpPr>
          <p:cNvPr id="2" name="Slide Number Placeholder 1"/>
          <p:cNvSpPr>
            <a:spLocks noGrp="1"/>
          </p:cNvSpPr>
          <p:nvPr>
            <p:ph type="sldNum" sz="quarter" idx="12"/>
          </p:nvPr>
        </p:nvSpPr>
        <p:spPr/>
        <p:txBody>
          <a:bodyPr/>
          <a:lstStyle/>
          <a:p>
            <a:pPr defTabSz="914378"/>
            <a:fld id="{908E85F7-5C9A-4F62-88D0-B9911C199440}" type="slidenum">
              <a:rPr lang="en-US" altLang="en-US">
                <a:solidFill>
                  <a:srgbClr val="009CDE"/>
                </a:solidFill>
              </a:rPr>
              <a:pPr defTabSz="914378"/>
              <a:t>25</a:t>
            </a:fld>
            <a:endParaRPr lang="en-US" altLang="en-US">
              <a:solidFill>
                <a:srgbClr val="009CDE"/>
              </a:solidFill>
            </a:endParaRPr>
          </a:p>
        </p:txBody>
      </p:sp>
      <p:pic>
        <p:nvPicPr>
          <p:cNvPr id="5" name="Picture 4"/>
          <p:cNvPicPr>
            <a:picLocks noChangeAspect="1"/>
          </p:cNvPicPr>
          <p:nvPr/>
        </p:nvPicPr>
        <p:blipFill>
          <a:blip r:embed="rId3"/>
          <a:stretch>
            <a:fillRect/>
          </a:stretch>
        </p:blipFill>
        <p:spPr>
          <a:xfrm>
            <a:off x="1524000" y="5075495"/>
            <a:ext cx="1572948" cy="1047902"/>
          </a:xfrm>
          <a:prstGeom prst="rect">
            <a:avLst/>
          </a:prstGeom>
        </p:spPr>
      </p:pic>
      <p:grpSp>
        <p:nvGrpSpPr>
          <p:cNvPr id="7" name="Group 6"/>
          <p:cNvGrpSpPr/>
          <p:nvPr/>
        </p:nvGrpSpPr>
        <p:grpSpPr>
          <a:xfrm>
            <a:off x="3367630" y="1447800"/>
            <a:ext cx="6385970" cy="4111999"/>
            <a:chOff x="2558004" y="2847372"/>
            <a:chExt cx="4139613" cy="2683852"/>
          </a:xfrm>
        </p:grpSpPr>
        <p:pic>
          <p:nvPicPr>
            <p:cNvPr id="4" name="Picture 3"/>
            <p:cNvPicPr>
              <a:picLocks noChangeAspect="1"/>
            </p:cNvPicPr>
            <p:nvPr/>
          </p:nvPicPr>
          <p:blipFill>
            <a:blip r:embed="rId4"/>
            <a:stretch>
              <a:fillRect/>
            </a:stretch>
          </p:blipFill>
          <p:spPr>
            <a:xfrm>
              <a:off x="2558005" y="2847372"/>
              <a:ext cx="4027990" cy="1163256"/>
            </a:xfrm>
            <a:prstGeom prst="rect">
              <a:avLst/>
            </a:prstGeom>
          </p:spPr>
        </p:pic>
        <p:pic>
          <p:nvPicPr>
            <p:cNvPr id="6" name="Picture 5"/>
            <p:cNvPicPr>
              <a:picLocks noChangeAspect="1"/>
            </p:cNvPicPr>
            <p:nvPr/>
          </p:nvPicPr>
          <p:blipFill>
            <a:blip r:embed="rId5"/>
            <a:stretch>
              <a:fillRect/>
            </a:stretch>
          </p:blipFill>
          <p:spPr>
            <a:xfrm>
              <a:off x="2558004" y="4086827"/>
              <a:ext cx="4139613" cy="1444397"/>
            </a:xfrm>
            <a:prstGeom prst="rect">
              <a:avLst/>
            </a:prstGeom>
          </p:spPr>
        </p:pic>
      </p:grpSp>
    </p:spTree>
    <p:extLst>
      <p:ext uri="{BB962C8B-B14F-4D97-AF65-F5344CB8AC3E}">
        <p14:creationId xmlns:p14="http://schemas.microsoft.com/office/powerpoint/2010/main" val="3924233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219200" y="1"/>
            <a:ext cx="10668000" cy="1066799"/>
          </a:xfrm>
        </p:spPr>
        <p:txBody>
          <a:bodyPr/>
          <a:lstStyle/>
          <a:p>
            <a:r>
              <a:rPr lang="en-US" dirty="0"/>
              <a:t>Green Guides § 260.12 – Recyclable Claims</a:t>
            </a:r>
          </a:p>
        </p:txBody>
      </p:sp>
      <p:sp>
        <p:nvSpPr>
          <p:cNvPr id="2" name="Slide Number Placeholder 1"/>
          <p:cNvSpPr>
            <a:spLocks noGrp="1"/>
          </p:cNvSpPr>
          <p:nvPr>
            <p:ph type="sldNum" sz="quarter" idx="12"/>
          </p:nvPr>
        </p:nvSpPr>
        <p:spPr/>
        <p:txBody>
          <a:bodyPr/>
          <a:lstStyle/>
          <a:p>
            <a:pPr defTabSz="914378"/>
            <a:fld id="{908E85F7-5C9A-4F62-88D0-B9911C199440}" type="slidenum">
              <a:rPr lang="en-US" altLang="en-US">
                <a:solidFill>
                  <a:srgbClr val="009CDE"/>
                </a:solidFill>
              </a:rPr>
              <a:pPr defTabSz="914378"/>
              <a:t>26</a:t>
            </a:fld>
            <a:endParaRPr lang="en-US" altLang="en-US">
              <a:solidFill>
                <a:srgbClr val="009CDE"/>
              </a:solidFill>
            </a:endParaRPr>
          </a:p>
        </p:txBody>
      </p:sp>
      <p:pic>
        <p:nvPicPr>
          <p:cNvPr id="5" name="Picture 4"/>
          <p:cNvPicPr>
            <a:picLocks noChangeAspect="1"/>
          </p:cNvPicPr>
          <p:nvPr/>
        </p:nvPicPr>
        <p:blipFill>
          <a:blip r:embed="rId3"/>
          <a:stretch>
            <a:fillRect/>
          </a:stretch>
        </p:blipFill>
        <p:spPr>
          <a:xfrm>
            <a:off x="1524000" y="5075495"/>
            <a:ext cx="1572948" cy="1047902"/>
          </a:xfrm>
          <a:prstGeom prst="rect">
            <a:avLst/>
          </a:prstGeom>
        </p:spPr>
      </p:pic>
      <p:pic>
        <p:nvPicPr>
          <p:cNvPr id="3" name="Picture 2"/>
          <p:cNvPicPr>
            <a:picLocks noChangeAspect="1"/>
          </p:cNvPicPr>
          <p:nvPr/>
        </p:nvPicPr>
        <p:blipFill>
          <a:blip r:embed="rId4"/>
          <a:stretch>
            <a:fillRect/>
          </a:stretch>
        </p:blipFill>
        <p:spPr>
          <a:xfrm>
            <a:off x="3342068" y="1255429"/>
            <a:ext cx="6106731" cy="5027150"/>
          </a:xfrm>
          <a:prstGeom prst="rect">
            <a:avLst/>
          </a:prstGeom>
        </p:spPr>
      </p:pic>
    </p:spTree>
    <p:extLst>
      <p:ext uri="{BB962C8B-B14F-4D97-AF65-F5344CB8AC3E}">
        <p14:creationId xmlns:p14="http://schemas.microsoft.com/office/powerpoint/2010/main" val="117651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219200" y="1"/>
            <a:ext cx="10668000" cy="990599"/>
          </a:xfrm>
        </p:spPr>
        <p:txBody>
          <a:bodyPr/>
          <a:lstStyle/>
          <a:p>
            <a:r>
              <a:rPr lang="en-US" dirty="0"/>
              <a:t>Green Guides § 260.12 – Recyclable Claims</a:t>
            </a:r>
          </a:p>
        </p:txBody>
      </p:sp>
      <p:sp>
        <p:nvSpPr>
          <p:cNvPr id="2" name="Slide Number Placeholder 1"/>
          <p:cNvSpPr>
            <a:spLocks noGrp="1"/>
          </p:cNvSpPr>
          <p:nvPr>
            <p:ph type="sldNum" sz="quarter" idx="12"/>
          </p:nvPr>
        </p:nvSpPr>
        <p:spPr/>
        <p:txBody>
          <a:bodyPr/>
          <a:lstStyle/>
          <a:p>
            <a:pPr defTabSz="914378"/>
            <a:fld id="{908E85F7-5C9A-4F62-88D0-B9911C199440}" type="slidenum">
              <a:rPr lang="en-US" altLang="en-US">
                <a:solidFill>
                  <a:srgbClr val="009CDE"/>
                </a:solidFill>
              </a:rPr>
              <a:pPr defTabSz="914378"/>
              <a:t>27</a:t>
            </a:fld>
            <a:endParaRPr lang="en-US" altLang="en-US">
              <a:solidFill>
                <a:srgbClr val="009CDE"/>
              </a:solidFill>
            </a:endParaRPr>
          </a:p>
        </p:txBody>
      </p:sp>
      <p:pic>
        <p:nvPicPr>
          <p:cNvPr id="5" name="Picture 4"/>
          <p:cNvPicPr>
            <a:picLocks noChangeAspect="1"/>
          </p:cNvPicPr>
          <p:nvPr/>
        </p:nvPicPr>
        <p:blipFill>
          <a:blip r:embed="rId3"/>
          <a:stretch>
            <a:fillRect/>
          </a:stretch>
        </p:blipFill>
        <p:spPr>
          <a:xfrm>
            <a:off x="1524000" y="5075495"/>
            <a:ext cx="1572948" cy="1047902"/>
          </a:xfrm>
          <a:prstGeom prst="rect">
            <a:avLst/>
          </a:prstGeom>
        </p:spPr>
      </p:pic>
      <p:grpSp>
        <p:nvGrpSpPr>
          <p:cNvPr id="7" name="Group 6"/>
          <p:cNvGrpSpPr/>
          <p:nvPr/>
        </p:nvGrpSpPr>
        <p:grpSpPr>
          <a:xfrm>
            <a:off x="3337908" y="1524000"/>
            <a:ext cx="6949091" cy="3413809"/>
            <a:chOff x="2951544" y="3258273"/>
            <a:chExt cx="3264061" cy="1469985"/>
          </a:xfrm>
        </p:grpSpPr>
        <p:pic>
          <p:nvPicPr>
            <p:cNvPr id="4" name="Picture 3"/>
            <p:cNvPicPr>
              <a:picLocks noChangeAspect="1"/>
            </p:cNvPicPr>
            <p:nvPr/>
          </p:nvPicPr>
          <p:blipFill>
            <a:blip r:embed="rId4"/>
            <a:stretch>
              <a:fillRect/>
            </a:stretch>
          </p:blipFill>
          <p:spPr>
            <a:xfrm>
              <a:off x="2951544" y="3258273"/>
              <a:ext cx="3240911" cy="341453"/>
            </a:xfrm>
            <a:prstGeom prst="rect">
              <a:avLst/>
            </a:prstGeom>
          </p:spPr>
        </p:pic>
        <p:pic>
          <p:nvPicPr>
            <p:cNvPr id="6" name="Picture 5"/>
            <p:cNvPicPr>
              <a:picLocks noChangeAspect="1"/>
            </p:cNvPicPr>
            <p:nvPr/>
          </p:nvPicPr>
          <p:blipFill>
            <a:blip r:embed="rId5"/>
            <a:stretch>
              <a:fillRect/>
            </a:stretch>
          </p:blipFill>
          <p:spPr>
            <a:xfrm>
              <a:off x="2951544" y="3599726"/>
              <a:ext cx="3264061" cy="1128532"/>
            </a:xfrm>
            <a:prstGeom prst="rect">
              <a:avLst/>
            </a:prstGeom>
          </p:spPr>
        </p:pic>
      </p:grpSp>
    </p:spTree>
    <p:extLst>
      <p:ext uri="{BB962C8B-B14F-4D97-AF65-F5344CB8AC3E}">
        <p14:creationId xmlns:p14="http://schemas.microsoft.com/office/powerpoint/2010/main" val="68699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563"/>
            <a:ext cx="10020026" cy="1032163"/>
          </a:xfrm>
        </p:spPr>
        <p:txBody>
          <a:bodyPr/>
          <a:lstStyle/>
          <a:p>
            <a:r>
              <a:rPr lang="en-US" sz="1800" i="1" dirty="0"/>
              <a:t>Swartz v. The Coca-Cola Company</a:t>
            </a:r>
            <a:r>
              <a:rPr lang="en-US" sz="1800" dirty="0"/>
              <a:t>, No. 21-cv-04643 (N.D. Cal 2021)</a:t>
            </a:r>
            <a:br>
              <a:rPr lang="en-US" sz="1800" dirty="0"/>
            </a:br>
            <a:r>
              <a:rPr lang="en-US" sz="1800" i="1" dirty="0"/>
              <a:t>Haggerty v. </a:t>
            </a:r>
            <a:r>
              <a:rPr lang="en-US" sz="1800" i="1" dirty="0" err="1"/>
              <a:t>Bluetrition</a:t>
            </a:r>
            <a:r>
              <a:rPr lang="en-US" sz="1800" i="1" dirty="0"/>
              <a:t> Brands, Inc.</a:t>
            </a:r>
            <a:r>
              <a:rPr lang="en-US" sz="1800" dirty="0"/>
              <a:t>, No. 21-cv-13904 (D.N.J. 2021)</a:t>
            </a:r>
            <a:br>
              <a:rPr lang="en-US" sz="1800" dirty="0"/>
            </a:br>
            <a:r>
              <a:rPr lang="sv-SE" sz="1800" i="1" dirty="0"/>
              <a:t>Duchimaza v. Niagara Bottling, LLC</a:t>
            </a:r>
            <a:r>
              <a:rPr lang="sv-SE" sz="1800" dirty="0"/>
              <a:t>, No. 21-cv-06434 (S.D.N.Y. 2021)</a:t>
            </a:r>
          </a:p>
        </p:txBody>
      </p:sp>
      <p:sp>
        <p:nvSpPr>
          <p:cNvPr id="3" name="Content Placeholder 2"/>
          <p:cNvSpPr>
            <a:spLocks noGrp="1"/>
          </p:cNvSpPr>
          <p:nvPr>
            <p:ph idx="1"/>
          </p:nvPr>
        </p:nvSpPr>
        <p:spPr>
          <a:xfrm>
            <a:off x="609601" y="1466635"/>
            <a:ext cx="6685006" cy="4705565"/>
          </a:xfrm>
        </p:spPr>
        <p:txBody>
          <a:bodyPr>
            <a:normAutofit/>
          </a:bodyPr>
          <a:lstStyle/>
          <a:p>
            <a:r>
              <a:rPr lang="en-US" sz="2800" b="1" dirty="0"/>
              <a:t>Challenged Claim</a:t>
            </a:r>
            <a:r>
              <a:rPr lang="en-US" sz="2800" dirty="0"/>
              <a:t>: “100% Recyclable”</a:t>
            </a:r>
          </a:p>
          <a:p>
            <a:pPr marL="0" indent="0">
              <a:buNone/>
            </a:pPr>
            <a:endParaRPr lang="en-US" sz="2800" dirty="0"/>
          </a:p>
          <a:p>
            <a:r>
              <a:rPr lang="en-US" sz="2800" b="1" dirty="0"/>
              <a:t>Plaintiff’s Allegations</a:t>
            </a:r>
            <a:r>
              <a:rPr lang="en-US" sz="2800" dirty="0"/>
              <a:t>:</a:t>
            </a:r>
          </a:p>
          <a:p>
            <a:pPr lvl="1"/>
            <a:r>
              <a:rPr lang="en-US" sz="2400" dirty="0"/>
              <a:t>Bottles made of PET</a:t>
            </a:r>
          </a:p>
          <a:p>
            <a:pPr lvl="2"/>
            <a:r>
              <a:rPr lang="en-US" sz="2000" dirty="0"/>
              <a:t>Domestic facilities only have capacity to process 22.5% of total PET</a:t>
            </a:r>
          </a:p>
          <a:p>
            <a:pPr lvl="1"/>
            <a:r>
              <a:rPr lang="en-US" sz="2400" dirty="0"/>
              <a:t>Labels made of BOPP</a:t>
            </a:r>
          </a:p>
          <a:p>
            <a:pPr lvl="2"/>
            <a:r>
              <a:rPr lang="en-US" sz="2000" dirty="0"/>
              <a:t>BOPP is usually sent to landfills or burned.</a:t>
            </a:r>
          </a:p>
          <a:p>
            <a:pPr lvl="1"/>
            <a:r>
              <a:rPr lang="en-US" sz="2400" dirty="0"/>
              <a:t>Caps made of PP or HDPE</a:t>
            </a:r>
          </a:p>
          <a:p>
            <a:pPr lvl="2"/>
            <a:r>
              <a:rPr lang="en-US" sz="2000" dirty="0"/>
              <a:t>PP is usually sent to landfills or burned.</a:t>
            </a:r>
          </a:p>
          <a:p>
            <a:pPr lvl="2"/>
            <a:r>
              <a:rPr lang="en-US" sz="2000" dirty="0"/>
              <a:t>Domestic facilities only have capacity to process 12% of total HDPE</a:t>
            </a:r>
          </a:p>
          <a:p>
            <a:pPr marL="914400" lvl="2" indent="0">
              <a:buNone/>
            </a:pPr>
            <a:endParaRPr lang="en-US" sz="2000" dirty="0"/>
          </a:p>
          <a:p>
            <a:pPr marL="457200" lvl="1" indent="0">
              <a:buNone/>
            </a:pPr>
            <a:endParaRPr lang="en-US" dirty="0"/>
          </a:p>
          <a:p>
            <a:pPr marL="0" indent="0">
              <a:buNone/>
            </a:pPr>
            <a:endParaRPr lang="en-US" sz="2600" b="1" dirty="0"/>
          </a:p>
        </p:txBody>
      </p:sp>
      <p:sp>
        <p:nvSpPr>
          <p:cNvPr id="6" name="Slide Number Placeholder 5"/>
          <p:cNvSpPr>
            <a:spLocks noGrp="1"/>
          </p:cNvSpPr>
          <p:nvPr>
            <p:ph type="sldNum" sz="quarter" idx="12"/>
          </p:nvPr>
        </p:nvSpPr>
        <p:spPr/>
        <p:txBody>
          <a:bodyPr/>
          <a:lstStyle/>
          <a:p>
            <a:fld id="{1412F8C5-B1AB-4CD3-9605-183EBC7F010D}" type="slidenum">
              <a:rPr lang="en-US" smtClean="0"/>
              <a:t>28</a:t>
            </a:fld>
            <a:endParaRPr lang="en-US"/>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121797" y="1066800"/>
            <a:ext cx="2021042" cy="3228932"/>
          </a:xfrm>
          <a:prstGeom prst="rect">
            <a:avLst/>
          </a:prstGeom>
        </p:spPr>
      </p:pic>
      <p:pic>
        <p:nvPicPr>
          <p:cNvPr id="5" name="Picture 4"/>
          <p:cNvPicPr>
            <a:picLocks noChangeAspect="1"/>
          </p:cNvPicPr>
          <p:nvPr/>
        </p:nvPicPr>
        <p:blipFill>
          <a:blip r:embed="rId4"/>
          <a:stretch>
            <a:fillRect/>
          </a:stretch>
        </p:blipFill>
        <p:spPr>
          <a:xfrm>
            <a:off x="8626046" y="4026935"/>
            <a:ext cx="3033585" cy="2368423"/>
          </a:xfrm>
          <a:prstGeom prst="rect">
            <a:avLst/>
          </a:prstGeom>
        </p:spPr>
      </p:pic>
    </p:spTree>
    <p:extLst>
      <p:ext uri="{BB962C8B-B14F-4D97-AF65-F5344CB8AC3E}">
        <p14:creationId xmlns:p14="http://schemas.microsoft.com/office/powerpoint/2010/main" val="12511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i="1" dirty="0"/>
              <a:t>Duchimaza v. Niagara Bottling, LLC</a:t>
            </a:r>
            <a:r>
              <a:rPr lang="sv-SE" sz="2800" dirty="0"/>
              <a:t>, No. 21-cv-06434 (S.D.N.Y. 2021)</a:t>
            </a:r>
            <a:endParaRPr lang="en-US" dirty="0"/>
          </a:p>
        </p:txBody>
      </p:sp>
      <p:sp>
        <p:nvSpPr>
          <p:cNvPr id="6" name="Slide Number Placeholder 5"/>
          <p:cNvSpPr>
            <a:spLocks noGrp="1"/>
          </p:cNvSpPr>
          <p:nvPr>
            <p:ph type="sldNum" sz="quarter" idx="12"/>
          </p:nvPr>
        </p:nvSpPr>
        <p:spPr/>
        <p:txBody>
          <a:bodyPr/>
          <a:lstStyle/>
          <a:p>
            <a:fld id="{1412F8C5-B1AB-4CD3-9605-183EBC7F010D}" type="slidenum">
              <a:rPr lang="en-US" smtClean="0"/>
              <a:t>29</a:t>
            </a:fld>
            <a:endParaRPr lang="en-US"/>
          </a:p>
        </p:txBody>
      </p:sp>
      <p:sp>
        <p:nvSpPr>
          <p:cNvPr id="3" name="Content Placeholder 2"/>
          <p:cNvSpPr>
            <a:spLocks noGrp="1"/>
          </p:cNvSpPr>
          <p:nvPr>
            <p:ph idx="1"/>
          </p:nvPr>
        </p:nvSpPr>
        <p:spPr>
          <a:xfrm>
            <a:off x="838200" y="1371600"/>
            <a:ext cx="10972800" cy="5257801"/>
          </a:xfrm>
        </p:spPr>
        <p:txBody>
          <a:bodyPr>
            <a:normAutofit/>
          </a:bodyPr>
          <a:lstStyle/>
          <a:p>
            <a:pPr marL="285750" indent="-285750">
              <a:spcAft>
                <a:spcPts val="1200"/>
              </a:spcAft>
            </a:pPr>
            <a:r>
              <a:rPr lang="en-US" sz="3000" b="1" dirty="0"/>
              <a:t>Motion to Dismiss Granted</a:t>
            </a:r>
          </a:p>
          <a:p>
            <a:pPr marL="742950" lvl="1" indent="-285750">
              <a:spcAft>
                <a:spcPts val="1200"/>
              </a:spcAft>
            </a:pPr>
            <a:r>
              <a:rPr lang="en-US" sz="2400" dirty="0"/>
              <a:t>First, the Green Guides focus on the </a:t>
            </a:r>
            <a:r>
              <a:rPr lang="en-US" sz="2400" i="1" dirty="0"/>
              <a:t>availability</a:t>
            </a:r>
            <a:r>
              <a:rPr lang="en-US" sz="2400" dirty="0"/>
              <a:t> of recycling facilities, </a:t>
            </a:r>
            <a:r>
              <a:rPr lang="en-US" sz="2400" i="1" dirty="0"/>
              <a:t>not</a:t>
            </a:r>
            <a:r>
              <a:rPr lang="en-US" sz="2400" dirty="0"/>
              <a:t> the </a:t>
            </a:r>
            <a:r>
              <a:rPr lang="en-US" sz="2400" i="1" dirty="0"/>
              <a:t>incidence</a:t>
            </a:r>
            <a:r>
              <a:rPr lang="en-US" sz="2400" dirty="0"/>
              <a:t> of recycling.  Thus, Plaintiff’s theory that MRFs are turning away plastic recycling did not state a claim</a:t>
            </a:r>
          </a:p>
          <a:p>
            <a:pPr marL="742950" lvl="1" indent="-285750">
              <a:spcAft>
                <a:spcPts val="1200"/>
              </a:spcAft>
            </a:pPr>
            <a:r>
              <a:rPr lang="en-US" sz="2400" dirty="0"/>
              <a:t>Second, while some caps and the labels are made with PP plastics, which Plaintiff alleges are not recyclable, the court found these were “minor, incidental components” of the bottles under the Green Guides</a:t>
            </a:r>
          </a:p>
          <a:p>
            <a:pPr marL="457200" lvl="1" indent="0">
              <a:buNone/>
            </a:pPr>
            <a:endParaRPr lang="en-US" sz="2400" dirty="0"/>
          </a:p>
          <a:p>
            <a:pPr marL="285750" indent="-285750"/>
            <a:endParaRPr lang="en-US" dirty="0"/>
          </a:p>
        </p:txBody>
      </p:sp>
    </p:spTree>
    <p:extLst>
      <p:ext uri="{BB962C8B-B14F-4D97-AF65-F5344CB8AC3E}">
        <p14:creationId xmlns:p14="http://schemas.microsoft.com/office/powerpoint/2010/main" val="416056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General Environmental Benefit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294615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412F8C5-B1AB-4CD3-9605-183EBC7F010D}" type="slidenum">
              <a:rPr lang="en-US" smtClean="0"/>
              <a:t>30</a:t>
            </a:fld>
            <a:endParaRPr lang="en-US"/>
          </a:p>
        </p:txBody>
      </p:sp>
      <p:sp>
        <p:nvSpPr>
          <p:cNvPr id="6" name="Text Placeholder 5"/>
          <p:cNvSpPr>
            <a:spLocks noGrp="1"/>
          </p:cNvSpPr>
          <p:nvPr>
            <p:ph type="body" sz="quarter" idx="13"/>
          </p:nvPr>
        </p:nvSpPr>
        <p:spPr>
          <a:xfrm>
            <a:off x="838200" y="1371600"/>
            <a:ext cx="10972800" cy="4648200"/>
          </a:xfrm>
        </p:spPr>
        <p:txBody>
          <a:bodyPr>
            <a:normAutofit/>
          </a:bodyPr>
          <a:lstStyle/>
          <a:p>
            <a:r>
              <a:rPr lang="en-US" sz="3000" b="1" dirty="0"/>
              <a:t>Motion to Dismiss Granted</a:t>
            </a:r>
          </a:p>
          <a:p>
            <a:endParaRPr lang="en-US" sz="1000" b="1" dirty="0"/>
          </a:p>
          <a:p>
            <a:pPr lvl="2"/>
            <a:r>
              <a:rPr lang="en-US" sz="2400" dirty="0"/>
              <a:t>No reasonable consumer would understand “100% recyclable” to mean that the entire product will </a:t>
            </a:r>
            <a:r>
              <a:rPr lang="en-US" sz="2400" i="1" dirty="0"/>
              <a:t>always </a:t>
            </a:r>
            <a:r>
              <a:rPr lang="en-US" sz="2400" dirty="0"/>
              <a:t>be recycled </a:t>
            </a:r>
          </a:p>
          <a:p>
            <a:pPr marL="914400" lvl="2" indent="0">
              <a:buNone/>
            </a:pPr>
            <a:endParaRPr lang="en-US" sz="2400" dirty="0"/>
          </a:p>
          <a:p>
            <a:pPr lvl="2"/>
            <a:r>
              <a:rPr lang="en-US" sz="2400" dirty="0"/>
              <a:t>Plaintiffs’ interpretation of “recyclable” was inconsistent with the Green Guides</a:t>
            </a:r>
          </a:p>
          <a:p>
            <a:pPr marL="914400" lvl="2" indent="0">
              <a:buNone/>
            </a:pPr>
            <a:endParaRPr lang="en-US" sz="2400" dirty="0"/>
          </a:p>
          <a:p>
            <a:pPr lvl="1"/>
            <a:endParaRPr lang="en-US" dirty="0"/>
          </a:p>
        </p:txBody>
      </p:sp>
      <p:sp>
        <p:nvSpPr>
          <p:cNvPr id="9" name="Title 1"/>
          <p:cNvSpPr>
            <a:spLocks noGrp="1"/>
          </p:cNvSpPr>
          <p:nvPr>
            <p:ph type="title"/>
          </p:nvPr>
        </p:nvSpPr>
        <p:spPr/>
        <p:txBody>
          <a:bodyPr>
            <a:normAutofit/>
          </a:bodyPr>
          <a:lstStyle/>
          <a:p>
            <a:r>
              <a:rPr lang="en-US" sz="2800" i="1" dirty="0"/>
              <a:t>Swartz v. The Coca-Cola Company</a:t>
            </a:r>
            <a:r>
              <a:rPr lang="en-US" sz="2800" dirty="0"/>
              <a:t>, No. 21-cv-04643 (N.D. Cal 2021)</a:t>
            </a:r>
            <a:endParaRPr lang="en-US" sz="2800" i="1" dirty="0"/>
          </a:p>
        </p:txBody>
      </p:sp>
    </p:spTree>
    <p:extLst>
      <p:ext uri="{BB962C8B-B14F-4D97-AF65-F5344CB8AC3E}">
        <p14:creationId xmlns:p14="http://schemas.microsoft.com/office/powerpoint/2010/main" val="232340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412F8C5-B1AB-4CD3-9605-183EBC7F010D}" type="slidenum">
              <a:rPr lang="en-US" smtClean="0"/>
              <a:t>31</a:t>
            </a:fld>
            <a:endParaRPr lang="en-US"/>
          </a:p>
        </p:txBody>
      </p:sp>
      <p:sp>
        <p:nvSpPr>
          <p:cNvPr id="6" name="Text Placeholder 5"/>
          <p:cNvSpPr>
            <a:spLocks noGrp="1"/>
          </p:cNvSpPr>
          <p:nvPr>
            <p:ph type="body" sz="quarter" idx="13"/>
          </p:nvPr>
        </p:nvSpPr>
        <p:spPr>
          <a:xfrm>
            <a:off x="838200" y="1371600"/>
            <a:ext cx="10972800" cy="4648200"/>
          </a:xfrm>
        </p:spPr>
        <p:txBody>
          <a:bodyPr>
            <a:normAutofit fontScale="92500" lnSpcReduction="20000"/>
          </a:bodyPr>
          <a:lstStyle/>
          <a:p>
            <a:r>
              <a:rPr lang="en-US" sz="3000" b="1" dirty="0"/>
              <a:t>Motion to Dismiss Granted</a:t>
            </a:r>
          </a:p>
          <a:p>
            <a:endParaRPr lang="en-US" sz="1100" b="1" dirty="0"/>
          </a:p>
          <a:p>
            <a:pPr lvl="2"/>
            <a:r>
              <a:rPr lang="en-US" sz="2800" u="sng" dirty="0"/>
              <a:t>Lack of Standing to Seek Monetary Damages</a:t>
            </a:r>
          </a:p>
          <a:p>
            <a:pPr marL="914400" lvl="2" indent="0">
              <a:buNone/>
            </a:pPr>
            <a:endParaRPr lang="en-US" sz="2200" u="sng" dirty="0"/>
          </a:p>
          <a:p>
            <a:pPr lvl="3"/>
            <a:r>
              <a:rPr lang="en-US" sz="2600" dirty="0"/>
              <a:t>Court held Plaintiff failed to plead economic injury under a premium price theory as complaint failed to put forth any facts regarding comparable or cheaper products to show Plaintiff paid a premium price </a:t>
            </a:r>
          </a:p>
          <a:p>
            <a:pPr lvl="3"/>
            <a:endParaRPr lang="en-US" sz="2200" u="sng" dirty="0"/>
          </a:p>
          <a:p>
            <a:pPr lvl="2"/>
            <a:r>
              <a:rPr lang="en-US" sz="2800" u="sng" dirty="0"/>
              <a:t>Lack of Standing to Seek Injunctive Relief </a:t>
            </a:r>
          </a:p>
          <a:p>
            <a:pPr marL="914400" lvl="2" indent="0">
              <a:buNone/>
            </a:pPr>
            <a:endParaRPr lang="en-US" sz="2200" dirty="0"/>
          </a:p>
          <a:p>
            <a:pPr lvl="3"/>
            <a:r>
              <a:rPr lang="en-US" sz="2600" dirty="0"/>
              <a:t>Court held that Plaintiffs’ theory that she is exposed to future risk due to her desire to purchase Defendant’s products in the future was too speculative and “lack the necessary imminency and do not result in a substantial risk of harm sufficient to generate an independent injury.”</a:t>
            </a:r>
          </a:p>
          <a:p>
            <a:pPr lvl="1"/>
            <a:endParaRPr lang="en-US" dirty="0"/>
          </a:p>
        </p:txBody>
      </p:sp>
      <p:sp>
        <p:nvSpPr>
          <p:cNvPr id="9" name="Title 1"/>
          <p:cNvSpPr>
            <a:spLocks noGrp="1"/>
          </p:cNvSpPr>
          <p:nvPr>
            <p:ph type="title"/>
          </p:nvPr>
        </p:nvSpPr>
        <p:spPr/>
        <p:txBody>
          <a:bodyPr>
            <a:normAutofit/>
          </a:bodyPr>
          <a:lstStyle/>
          <a:p>
            <a:r>
              <a:rPr lang="en-US" sz="2800" i="1" dirty="0"/>
              <a:t>Haggerty v. </a:t>
            </a:r>
            <a:r>
              <a:rPr lang="en-US" sz="2800" i="1" dirty="0" err="1"/>
              <a:t>Bluetrition</a:t>
            </a:r>
            <a:r>
              <a:rPr lang="en-US" sz="2800" i="1" dirty="0"/>
              <a:t> Brands, Inc.</a:t>
            </a:r>
            <a:r>
              <a:rPr lang="en-US" sz="2800" dirty="0"/>
              <a:t>, No. 21-cv-13904 (D.N.J. 2021)</a:t>
            </a:r>
            <a:endParaRPr lang="en-US" sz="2800" i="1" dirty="0"/>
          </a:p>
        </p:txBody>
      </p:sp>
    </p:spTree>
    <p:extLst>
      <p:ext uri="{BB962C8B-B14F-4D97-AF65-F5344CB8AC3E}">
        <p14:creationId xmlns:p14="http://schemas.microsoft.com/office/powerpoint/2010/main" val="49392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E85F7-5C9A-4F62-88D0-B9911C199440}" type="slidenum">
              <a:rPr lang="en-US" altLang="en-US" smtClean="0"/>
              <a:pPr/>
              <a:t>32</a:t>
            </a:fld>
            <a:endParaRPr lang="en-US" altLang="en-US" dirty="0"/>
          </a:p>
        </p:txBody>
      </p:sp>
      <p:sp>
        <p:nvSpPr>
          <p:cNvPr id="5" name="Title 4"/>
          <p:cNvSpPr>
            <a:spLocks noGrp="1"/>
          </p:cNvSpPr>
          <p:nvPr>
            <p:ph type="title"/>
          </p:nvPr>
        </p:nvSpPr>
        <p:spPr>
          <a:xfrm>
            <a:off x="838200" y="228600"/>
            <a:ext cx="10668000" cy="1326775"/>
          </a:xfrm>
        </p:spPr>
        <p:txBody>
          <a:bodyPr/>
          <a:lstStyle/>
          <a:p>
            <a:r>
              <a:rPr lang="en-US" i="1" dirty="0"/>
              <a:t>Curtis v. 7-Eleven, Inc., </a:t>
            </a:r>
            <a:r>
              <a:rPr lang="en-US" dirty="0"/>
              <a:t>No. 1:21-cv-06079</a:t>
            </a:r>
            <a:r>
              <a:rPr lang="en-US" i="1" dirty="0"/>
              <a:t> </a:t>
            </a:r>
            <a:r>
              <a:rPr lang="en-US" dirty="0"/>
              <a:t>(N.D. Ill. 2021)</a:t>
            </a:r>
            <a:br>
              <a:rPr lang="en-US" dirty="0"/>
            </a:br>
            <a:endParaRPr lang="en-US" dirty="0"/>
          </a:p>
        </p:txBody>
      </p:sp>
      <p:pic>
        <p:nvPicPr>
          <p:cNvPr id="1028" name="Picture 4" descr="Household | 7NOW Deli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571704"/>
            <a:ext cx="3641214" cy="364121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673870" y="1315647"/>
            <a:ext cx="7984730" cy="5313754"/>
          </a:xfrm>
          <a:prstGeom prst="rect">
            <a:avLst/>
          </a:prstGeom>
        </p:spPr>
        <p:txBody>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600" b="1" dirty="0"/>
              <a:t>Challenged Claim</a:t>
            </a:r>
            <a:r>
              <a:rPr lang="en-US" sz="2600" dirty="0"/>
              <a:t>: “Recyclable”</a:t>
            </a:r>
          </a:p>
          <a:p>
            <a:pPr>
              <a:spcAft>
                <a:spcPts val="600"/>
              </a:spcAft>
            </a:pPr>
            <a:r>
              <a:rPr lang="en-US" sz="2600" b="1" dirty="0"/>
              <a:t>Plaintiffs’ Allegations: </a:t>
            </a:r>
            <a:r>
              <a:rPr lang="en-US" sz="2600" dirty="0"/>
              <a:t>Products (a) do not have Resin Identification Code and therefore cannot be separated in the recycling process and actually be recycled, and (b) are made of materials that most facilities do not recycle.</a:t>
            </a:r>
          </a:p>
          <a:p>
            <a:pPr>
              <a:spcAft>
                <a:spcPts val="600"/>
              </a:spcAft>
            </a:pPr>
            <a:r>
              <a:rPr lang="en-US" sz="2600" b="1" dirty="0"/>
              <a:t>Defendant: </a:t>
            </a:r>
            <a:r>
              <a:rPr lang="en-US" sz="2600" dirty="0"/>
              <a:t>“Recyclable” does not mean a product will be recycled. Instead, the word simply means “capable of being recycled.” And the dictionary definition is consistent with how the term is defined in the FTC Green Guides. </a:t>
            </a:r>
          </a:p>
          <a:p>
            <a:pPr lvl="1"/>
            <a:endParaRPr lang="en-US" sz="1400" dirty="0"/>
          </a:p>
        </p:txBody>
      </p:sp>
    </p:spTree>
    <p:extLst>
      <p:ext uri="{BB962C8B-B14F-4D97-AF65-F5344CB8AC3E}">
        <p14:creationId xmlns:p14="http://schemas.microsoft.com/office/powerpoint/2010/main" val="374723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E85F7-5C9A-4F62-88D0-B9911C199440}" type="slidenum">
              <a:rPr lang="en-US" altLang="en-US" smtClean="0"/>
              <a:pPr/>
              <a:t>33</a:t>
            </a:fld>
            <a:endParaRPr lang="en-US" altLang="en-US" dirty="0"/>
          </a:p>
        </p:txBody>
      </p:sp>
      <p:sp>
        <p:nvSpPr>
          <p:cNvPr id="5" name="Title 4"/>
          <p:cNvSpPr>
            <a:spLocks noGrp="1"/>
          </p:cNvSpPr>
          <p:nvPr>
            <p:ph type="title"/>
          </p:nvPr>
        </p:nvSpPr>
        <p:spPr>
          <a:xfrm>
            <a:off x="838200" y="228600"/>
            <a:ext cx="10668000" cy="1326775"/>
          </a:xfrm>
        </p:spPr>
        <p:txBody>
          <a:bodyPr/>
          <a:lstStyle/>
          <a:p>
            <a:r>
              <a:rPr lang="en-US" i="1" dirty="0"/>
              <a:t>Curtis v. 7-Eleven, Inc., </a:t>
            </a:r>
            <a:r>
              <a:rPr lang="en-US" dirty="0"/>
              <a:t>No. 1:21-cv-06079</a:t>
            </a:r>
            <a:r>
              <a:rPr lang="en-US" i="1" dirty="0"/>
              <a:t> </a:t>
            </a:r>
            <a:r>
              <a:rPr lang="en-US" dirty="0"/>
              <a:t>(N.D. Ill. 2021)</a:t>
            </a:r>
            <a:br>
              <a:rPr lang="en-US" dirty="0"/>
            </a:br>
            <a:endParaRPr lang="en-US" dirty="0"/>
          </a:p>
        </p:txBody>
      </p:sp>
      <p:pic>
        <p:nvPicPr>
          <p:cNvPr id="1028" name="Picture 4" descr="Household | 7NOW Deli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571704"/>
            <a:ext cx="3641214" cy="364121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673870" y="1315647"/>
            <a:ext cx="7984730" cy="5313754"/>
          </a:xfrm>
          <a:prstGeom prst="rect">
            <a:avLst/>
          </a:prstGeom>
        </p:spPr>
        <p:txBody>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800" b="1" dirty="0"/>
              <a:t>The Court:</a:t>
            </a:r>
          </a:p>
          <a:p>
            <a:pPr marL="742950" lvl="1" indent="-285750">
              <a:buFont typeface="Arial" panose="020B0604020202020204" pitchFamily="34" charset="0"/>
              <a:buChar char="•"/>
            </a:pPr>
            <a:r>
              <a:rPr lang="en-US" sz="2400" b="0" i="0" u="none" strike="noStrike" baseline="0" dirty="0">
                <a:solidFill>
                  <a:srgbClr val="000000"/>
                </a:solidFill>
                <a:latin typeface="+mj-lt"/>
              </a:rPr>
              <a:t>Plaintiff failed to state a claim under the theory that recycling facilities are few and far between. </a:t>
            </a:r>
          </a:p>
          <a:p>
            <a:pPr marL="457200" lvl="1" indent="0">
              <a:buNone/>
            </a:pPr>
            <a:endParaRPr lang="en-US" sz="2400" b="0" i="0" u="none" strike="noStrike" baseline="0" dirty="0">
              <a:solidFill>
                <a:srgbClr val="000000"/>
              </a:solidFill>
              <a:latin typeface="+mj-lt"/>
            </a:endParaRPr>
          </a:p>
          <a:p>
            <a:pPr marL="742950" lvl="1" indent="-285750">
              <a:buFont typeface="Arial" panose="020B0604020202020204" pitchFamily="34" charset="0"/>
              <a:buChar char="•"/>
            </a:pPr>
            <a:r>
              <a:rPr lang="en-US" sz="2400" b="0" i="0" u="none" strike="noStrike" baseline="0" dirty="0">
                <a:solidFill>
                  <a:srgbClr val="000000"/>
                </a:solidFill>
                <a:latin typeface="+mj-lt"/>
              </a:rPr>
              <a:t>Motion to dismiss denied as to theory that the bottles lack RIC markings on the products themselves and, without the markings, the products can</a:t>
            </a:r>
            <a:r>
              <a:rPr lang="en-US" sz="2400" dirty="0">
                <a:solidFill>
                  <a:srgbClr val="000000"/>
                </a:solidFill>
                <a:latin typeface="+mj-lt"/>
              </a:rPr>
              <a:t>not</a:t>
            </a:r>
            <a:r>
              <a:rPr lang="en-US" sz="2400" b="0" i="0" u="none" strike="noStrike" baseline="0" dirty="0">
                <a:solidFill>
                  <a:srgbClr val="000000"/>
                </a:solidFill>
                <a:latin typeface="+mj-lt"/>
              </a:rPr>
              <a:t> be recycled. </a:t>
            </a:r>
            <a:endParaRPr lang="en-US" sz="2400" dirty="0">
              <a:latin typeface="+mj-lt"/>
            </a:endParaRPr>
          </a:p>
          <a:p>
            <a:pPr lvl="1"/>
            <a:endParaRPr lang="en-US" sz="1400" dirty="0"/>
          </a:p>
        </p:txBody>
      </p:sp>
    </p:spTree>
    <p:extLst>
      <p:ext uri="{BB962C8B-B14F-4D97-AF65-F5344CB8AC3E}">
        <p14:creationId xmlns:p14="http://schemas.microsoft.com/office/powerpoint/2010/main" val="1922086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E85F7-5C9A-4F62-88D0-B9911C199440}" type="slidenum">
              <a:rPr lang="en-US" altLang="en-US" smtClean="0"/>
              <a:pPr/>
              <a:t>34</a:t>
            </a:fld>
            <a:endParaRPr lang="en-US" altLang="en-US" dirty="0"/>
          </a:p>
        </p:txBody>
      </p:sp>
      <p:sp>
        <p:nvSpPr>
          <p:cNvPr id="3" name="Title 2"/>
          <p:cNvSpPr>
            <a:spLocks noGrp="1"/>
          </p:cNvSpPr>
          <p:nvPr>
            <p:ph type="title"/>
          </p:nvPr>
        </p:nvSpPr>
        <p:spPr>
          <a:xfrm>
            <a:off x="838200" y="1"/>
            <a:ext cx="10972800" cy="1066799"/>
          </a:xfrm>
        </p:spPr>
        <p:txBody>
          <a:bodyPr>
            <a:normAutofit/>
          </a:bodyPr>
          <a:lstStyle/>
          <a:p>
            <a:r>
              <a:rPr lang="en-US" dirty="0"/>
              <a:t>Recycling Bags </a:t>
            </a:r>
          </a:p>
        </p:txBody>
      </p:sp>
      <p:sp>
        <p:nvSpPr>
          <p:cNvPr id="4" name="Text Placeholder 3"/>
          <p:cNvSpPr>
            <a:spLocks noGrp="1"/>
          </p:cNvSpPr>
          <p:nvPr>
            <p:ph type="body" sz="quarter" idx="13"/>
          </p:nvPr>
        </p:nvSpPr>
        <p:spPr>
          <a:xfrm>
            <a:off x="838200" y="1371599"/>
            <a:ext cx="6019800" cy="5257801"/>
          </a:xfrm>
        </p:spPr>
        <p:txBody>
          <a:bodyPr>
            <a:normAutofit fontScale="92500" lnSpcReduction="20000"/>
          </a:bodyPr>
          <a:lstStyle/>
          <a:p>
            <a:pPr marL="0" indent="0">
              <a:buNone/>
            </a:pPr>
            <a:r>
              <a:rPr lang="en-US" b="1" dirty="0"/>
              <a:t>Cases: </a:t>
            </a:r>
          </a:p>
          <a:p>
            <a:r>
              <a:rPr lang="en-US" i="1" dirty="0" err="1"/>
              <a:t>Hanscom</a:t>
            </a:r>
            <a:r>
              <a:rPr lang="en-US" i="1" dirty="0"/>
              <a:t> v. Reynolds Consumer Prods. Inc.</a:t>
            </a:r>
            <a:r>
              <a:rPr lang="en-US" dirty="0"/>
              <a:t>, No. 21-cv-03434 (N.D. Cal. 2021)</a:t>
            </a:r>
          </a:p>
          <a:p>
            <a:r>
              <a:rPr lang="en-US" i="1" dirty="0"/>
              <a:t>Halim v. Reynolds Consumer Prods., Inc.</a:t>
            </a:r>
            <a:r>
              <a:rPr lang="en-US" dirty="0"/>
              <a:t>, No. 21-cv-04194 (N.D. Ill. 2021)</a:t>
            </a:r>
          </a:p>
          <a:p>
            <a:r>
              <a:rPr lang="fr-FR" i="1" dirty="0" err="1"/>
              <a:t>Canaday</a:t>
            </a:r>
            <a:r>
              <a:rPr lang="fr-FR" i="1" dirty="0"/>
              <a:t> v. Reynolds Consumer </a:t>
            </a:r>
            <a:r>
              <a:rPr lang="fr-FR" i="1" dirty="0" err="1"/>
              <a:t>Products</a:t>
            </a:r>
            <a:r>
              <a:rPr lang="fr-FR" i="1" dirty="0"/>
              <a:t>, Inc., </a:t>
            </a:r>
            <a:r>
              <a:rPr lang="fr-FR" dirty="0"/>
              <a:t>No. </a:t>
            </a:r>
            <a:r>
              <a:rPr lang="en-US" dirty="0"/>
              <a:t>22-cv-03513 (N.D. Ill. 2022)</a:t>
            </a:r>
          </a:p>
          <a:p>
            <a:r>
              <a:rPr lang="en-US" i="1" dirty="0" err="1"/>
              <a:t>Millam</a:t>
            </a:r>
            <a:r>
              <a:rPr lang="en-US" i="1" dirty="0"/>
              <a:t> v. Walmart Inc., </a:t>
            </a:r>
            <a:r>
              <a:rPr lang="en-US" dirty="0"/>
              <a:t>No. 22-cv-01090 (C.D. Cal. 2022)</a:t>
            </a:r>
          </a:p>
          <a:p>
            <a:endParaRPr lang="en-US" dirty="0"/>
          </a:p>
          <a:p>
            <a:pPr marL="0" indent="0">
              <a:buNone/>
            </a:pPr>
            <a:r>
              <a:rPr lang="en-US" b="1" dirty="0"/>
              <a:t>Challenged Claims:</a:t>
            </a:r>
          </a:p>
          <a:p>
            <a:r>
              <a:rPr lang="en-US" dirty="0"/>
              <a:t>Recycling bags are made of certain type of plastic that is not recyclable and actually contaminates the waste stream</a:t>
            </a:r>
          </a:p>
          <a:p>
            <a:r>
              <a:rPr lang="en-US" dirty="0"/>
              <a:t>Marketed as recyclable in order to take advantage of consumers demand for recyclable products</a:t>
            </a:r>
          </a:p>
          <a:p>
            <a:endParaRPr lang="en-US" b="1" dirty="0"/>
          </a:p>
          <a:p>
            <a:r>
              <a:rPr lang="en-US" b="1" dirty="0"/>
              <a:t>Case Status: </a:t>
            </a:r>
            <a:r>
              <a:rPr lang="en-US" dirty="0"/>
              <a:t>MTD denied in </a:t>
            </a:r>
            <a:r>
              <a:rPr lang="en-US" i="1" dirty="0" err="1"/>
              <a:t>Hanscom</a:t>
            </a:r>
            <a:r>
              <a:rPr lang="en-US" i="1" dirty="0"/>
              <a:t> </a:t>
            </a:r>
            <a:r>
              <a:rPr lang="en-US" dirty="0"/>
              <a:t>(subsequently voluntarily dismissed); </a:t>
            </a:r>
            <a:r>
              <a:rPr lang="en-US" i="1" dirty="0"/>
              <a:t>Halim </a:t>
            </a:r>
            <a:r>
              <a:rPr lang="en-US" dirty="0"/>
              <a:t>voluntarily dismissed; no responsive pleading filed in </a:t>
            </a:r>
            <a:r>
              <a:rPr lang="en-US" i="1" dirty="0" err="1"/>
              <a:t>Canaday</a:t>
            </a:r>
            <a:r>
              <a:rPr lang="en-US" dirty="0"/>
              <a:t>; and notice of voluntary dismissal filed in </a:t>
            </a:r>
            <a:r>
              <a:rPr lang="en-US" i="1" dirty="0" err="1"/>
              <a:t>Millam</a:t>
            </a:r>
            <a:endParaRPr lang="en-US" b="1" dirty="0">
              <a:solidFill>
                <a:srgbClr val="FF0000"/>
              </a:solidFill>
            </a:endParaRPr>
          </a:p>
        </p:txBody>
      </p:sp>
      <p:pic>
        <p:nvPicPr>
          <p:cNvPr id="6" name="Picture 5"/>
          <p:cNvPicPr>
            <a:picLocks noChangeAspect="1"/>
          </p:cNvPicPr>
          <p:nvPr/>
        </p:nvPicPr>
        <p:blipFill>
          <a:blip r:embed="rId3"/>
          <a:stretch>
            <a:fillRect/>
          </a:stretch>
        </p:blipFill>
        <p:spPr>
          <a:xfrm>
            <a:off x="7143247" y="3851577"/>
            <a:ext cx="4362953" cy="2272372"/>
          </a:xfrm>
          <a:prstGeom prst="rect">
            <a:avLst/>
          </a:prstGeom>
        </p:spPr>
      </p:pic>
      <p:pic>
        <p:nvPicPr>
          <p:cNvPr id="5" name="Picture 4"/>
          <p:cNvPicPr>
            <a:picLocks noChangeAspect="1"/>
          </p:cNvPicPr>
          <p:nvPr/>
        </p:nvPicPr>
        <p:blipFill rotWithShape="1">
          <a:blip r:embed="rId4">
            <a:clrChange>
              <a:clrFrom>
                <a:srgbClr val="F9FBFA"/>
              </a:clrFrom>
              <a:clrTo>
                <a:srgbClr val="F9FBFA">
                  <a:alpha val="0"/>
                </a:srgbClr>
              </a:clrTo>
            </a:clrChange>
          </a:blip>
          <a:srcRect r="2622" b="2962"/>
          <a:stretch/>
        </p:blipFill>
        <p:spPr>
          <a:xfrm>
            <a:off x="7189014" y="1299736"/>
            <a:ext cx="4317186" cy="2293505"/>
          </a:xfrm>
          <a:prstGeom prst="rect">
            <a:avLst/>
          </a:prstGeom>
        </p:spPr>
      </p:pic>
    </p:spTree>
    <p:extLst>
      <p:ext uri="{BB962C8B-B14F-4D97-AF65-F5344CB8AC3E}">
        <p14:creationId xmlns:p14="http://schemas.microsoft.com/office/powerpoint/2010/main" val="976142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972800" cy="1066800"/>
          </a:xfrm>
        </p:spPr>
        <p:txBody>
          <a:bodyPr vert="horz" lIns="0" tIns="0" rIns="0" bIns="0" rtlCol="0" anchor="b" anchorCtr="0">
            <a:normAutofit/>
          </a:bodyPr>
          <a:lstStyle/>
          <a:p>
            <a:r>
              <a:rPr lang="en-US" b="1" i="1" kern="1200">
                <a:latin typeface="+mj-lt"/>
                <a:ea typeface="+mj-ea"/>
                <a:cs typeface="+mj-cs"/>
              </a:rPr>
              <a:t>Smith v. Keurig Green Mountain, </a:t>
            </a:r>
            <a:r>
              <a:rPr lang="en-US" b="1" kern="1200">
                <a:latin typeface="+mj-lt"/>
                <a:ea typeface="+mj-ea"/>
                <a:cs typeface="+mj-cs"/>
              </a:rPr>
              <a:t>No. 4:18-cv-06690-HSG (N.D. Cal. 2018)</a:t>
            </a:r>
          </a:p>
        </p:txBody>
      </p:sp>
      <p:sp>
        <p:nvSpPr>
          <p:cNvPr id="9" name="Content Placeholder 2"/>
          <p:cNvSpPr txBox="1">
            <a:spLocks/>
          </p:cNvSpPr>
          <p:nvPr/>
        </p:nvSpPr>
        <p:spPr>
          <a:xfrm>
            <a:off x="838200" y="1371601"/>
            <a:ext cx="6248400" cy="46482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pPr>
            <a:r>
              <a:rPr lang="en-US" sz="2000" b="1" dirty="0"/>
              <a:t>Plaintiff:</a:t>
            </a:r>
          </a:p>
          <a:p>
            <a:pPr marL="742950" lvl="1">
              <a:lnSpc>
                <a:spcPct val="90000"/>
              </a:lnSpc>
              <a:buFont typeface="Arial" panose="020B0604020202020204" pitchFamily="34" charset="0"/>
              <a:buChar char="•"/>
            </a:pPr>
            <a:r>
              <a:rPr lang="en-US" b="0" i="0" u="none" strike="noStrike" baseline="0" dirty="0"/>
              <a:t>Keurig </a:t>
            </a:r>
            <a:r>
              <a:rPr lang="en-US" dirty="0"/>
              <a:t>K</a:t>
            </a:r>
            <a:r>
              <a:rPr lang="en-US" b="0" i="0" u="none" strike="noStrike" baseline="0" dirty="0"/>
              <a:t>-cups not recyclable because they are too small to be recycled in many communities, and often arrived contaminated with food or with paper filter in place and most recycling facilities are not capable of cleaning the pods to allow them to be recycled</a:t>
            </a:r>
          </a:p>
          <a:p>
            <a:pPr>
              <a:lnSpc>
                <a:spcPct val="90000"/>
              </a:lnSpc>
            </a:pPr>
            <a:r>
              <a:rPr lang="en-US" sz="2000" b="1" dirty="0"/>
              <a:t>Motion to Dismiss Denied</a:t>
            </a:r>
          </a:p>
          <a:p>
            <a:pPr>
              <a:lnSpc>
                <a:spcPct val="90000"/>
              </a:lnSpc>
            </a:pPr>
            <a:r>
              <a:rPr lang="en-US" sz="2000" b="1" dirty="0"/>
              <a:t>Motion for Class Certification Granted</a:t>
            </a:r>
          </a:p>
          <a:p>
            <a:pPr>
              <a:lnSpc>
                <a:spcPct val="90000"/>
              </a:lnSpc>
            </a:pPr>
            <a:r>
              <a:rPr lang="en-US" sz="2000" b="1" dirty="0"/>
              <a:t>Settlement:</a:t>
            </a:r>
          </a:p>
          <a:p>
            <a:pPr lvl="1">
              <a:lnSpc>
                <a:spcPct val="90000"/>
              </a:lnSpc>
            </a:pPr>
            <a:r>
              <a:rPr lang="en-US" dirty="0"/>
              <a:t>“Keurig has agreed to modify all its labels, advertising, and marketing of the Challenged Products to prominently qualify any recycling representation with the statement ‘Check Locally – Not Recycled in Many Communities.’”</a:t>
            </a:r>
          </a:p>
          <a:p>
            <a:pPr lvl="1">
              <a:lnSpc>
                <a:spcPct val="90000"/>
              </a:lnSpc>
            </a:pPr>
            <a:r>
              <a:rPr lang="en-US" dirty="0"/>
              <a:t>$10 million fund </a:t>
            </a:r>
          </a:p>
          <a:p>
            <a:pPr>
              <a:lnSpc>
                <a:spcPct val="90000"/>
              </a:lnSpc>
            </a:pPr>
            <a:endParaRPr lang="en-US" sz="2000" dirty="0"/>
          </a:p>
          <a:p>
            <a:pPr>
              <a:lnSpc>
                <a:spcPct val="90000"/>
              </a:lnSpc>
            </a:pPr>
            <a:endParaRPr lang="en-US" sz="1700" dirty="0"/>
          </a:p>
        </p:txBody>
      </p:sp>
      <p:pic>
        <p:nvPicPr>
          <p:cNvPr id="3" name="Picture 2">
            <a:extLst>
              <a:ext uri="{FF2B5EF4-FFF2-40B4-BE49-F238E27FC236}">
                <a16:creationId xmlns:a16="http://schemas.microsoft.com/office/drawing/2014/main" id="{1C67543D-0EBB-D92B-8AC2-723BBDA82E39}"/>
              </a:ext>
            </a:extLst>
          </p:cNvPr>
          <p:cNvPicPr>
            <a:picLocks noChangeAspect="1"/>
          </p:cNvPicPr>
          <p:nvPr/>
        </p:nvPicPr>
        <p:blipFill>
          <a:blip r:embed="rId3"/>
          <a:stretch>
            <a:fillRect/>
          </a:stretch>
        </p:blipFill>
        <p:spPr>
          <a:xfrm>
            <a:off x="7279868" y="2468119"/>
            <a:ext cx="4531131" cy="2027681"/>
          </a:xfrm>
          <a:prstGeom prst="rect">
            <a:avLst/>
          </a:prstGeom>
          <a:noFill/>
        </p:spPr>
      </p:pic>
      <p:sp>
        <p:nvSpPr>
          <p:cNvPr id="4" name="Slide Number Placeholder 3"/>
          <p:cNvSpPr>
            <a:spLocks noGrp="1"/>
          </p:cNvSpPr>
          <p:nvPr>
            <p:ph type="sldNum" sz="quarter" idx="12"/>
          </p:nvPr>
        </p:nvSpPr>
        <p:spPr>
          <a:xfrm>
            <a:off x="0" y="6172201"/>
            <a:ext cx="609600" cy="457200"/>
          </a:xfrm>
        </p:spPr>
        <p:txBody>
          <a:bodyPr vert="horz" lIns="0" tIns="0" rIns="0" bIns="0" rtlCol="0" anchor="b" anchorCtr="0">
            <a:normAutofit/>
          </a:bodyPr>
          <a:lstStyle/>
          <a:p>
            <a:pPr>
              <a:spcAft>
                <a:spcPts val="600"/>
              </a:spcAft>
            </a:pPr>
            <a:fld id="{908E85F7-5C9A-4F62-88D0-B9911C199440}" type="slidenum">
              <a:rPr lang="en-US" altLang="en-US" smtClean="0"/>
              <a:pPr>
                <a:spcAft>
                  <a:spcPts val="600"/>
                </a:spcAft>
              </a:pPr>
              <a:t>35</a:t>
            </a:fld>
            <a:endParaRPr lang="en-US" altLang="en-US"/>
          </a:p>
        </p:txBody>
      </p:sp>
    </p:spTree>
    <p:extLst>
      <p:ext uri="{BB962C8B-B14F-4D97-AF65-F5344CB8AC3E}">
        <p14:creationId xmlns:p14="http://schemas.microsoft.com/office/powerpoint/2010/main" val="1609602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Biodegradable and Compostable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125530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2F8C5-B1AB-4CD3-9605-183EBC7F010D}" type="slidenum">
              <a:rPr kumimoji="0" 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1" i="0" u="none" strike="noStrike" kern="1200" cap="none" spc="0" normalizeH="0" baseline="0" noProof="0">
              <a:ln>
                <a:noFill/>
              </a:ln>
              <a:solidFill>
                <a:srgbClr val="009CDE"/>
              </a:solidFill>
              <a:effectLst/>
              <a:uLnTx/>
              <a:uFillTx/>
              <a:latin typeface="Arial"/>
              <a:ea typeface="+mn-ea"/>
              <a:cs typeface="+mn-cs"/>
            </a:endParaRPr>
          </a:p>
        </p:txBody>
      </p:sp>
      <p:sp>
        <p:nvSpPr>
          <p:cNvPr id="2" name="Title 1"/>
          <p:cNvSpPr>
            <a:spLocks noGrp="1"/>
          </p:cNvSpPr>
          <p:nvPr>
            <p:ph type="title"/>
          </p:nvPr>
        </p:nvSpPr>
        <p:spPr>
          <a:xfrm>
            <a:off x="853966" y="-267068"/>
            <a:ext cx="10668000" cy="1326775"/>
          </a:xfrm>
        </p:spPr>
        <p:txBody>
          <a:bodyPr>
            <a:normAutofit/>
          </a:bodyPr>
          <a:lstStyle/>
          <a:p>
            <a:r>
              <a:rPr lang="en-US" sz="2400" dirty="0"/>
              <a:t>Green Guides § 260.7 – Compostable Claims</a:t>
            </a:r>
            <a:endParaRPr lang="en-US" sz="2300" dirty="0"/>
          </a:p>
        </p:txBody>
      </p:sp>
      <p:sp>
        <p:nvSpPr>
          <p:cNvPr id="3" name="Text Placeholder 2"/>
          <p:cNvSpPr>
            <a:spLocks noGrp="1"/>
          </p:cNvSpPr>
          <p:nvPr>
            <p:ph type="body" sz="quarter" idx="13"/>
          </p:nvPr>
        </p:nvSpPr>
        <p:spPr>
          <a:xfrm>
            <a:off x="838200" y="1371600"/>
            <a:ext cx="10896600" cy="5181600"/>
          </a:xfrm>
        </p:spPr>
        <p:txBody>
          <a:bodyPr>
            <a:normAutofit fontScale="47500" lnSpcReduction="20000"/>
          </a:bodyPr>
          <a:lstStyle/>
          <a:p>
            <a:r>
              <a:rPr lang="en-US" sz="4000" dirty="0"/>
              <a:t>Unqualified claims (direct and implied) should meet the following:</a:t>
            </a:r>
          </a:p>
          <a:p>
            <a:endParaRPr lang="en-US" sz="4000" dirty="0"/>
          </a:p>
          <a:p>
            <a:pPr lvl="1"/>
            <a:r>
              <a:rPr lang="en-US" sz="4000" dirty="0"/>
              <a:t>Competent and reliable evidence</a:t>
            </a:r>
          </a:p>
          <a:p>
            <a:pPr marL="457200" lvl="1" indent="0">
              <a:buNone/>
            </a:pPr>
            <a:endParaRPr lang="en-US" sz="4000" dirty="0"/>
          </a:p>
          <a:p>
            <a:pPr lvl="1"/>
            <a:r>
              <a:rPr lang="en-US" sz="4000" dirty="0"/>
              <a:t>Showing </a:t>
            </a:r>
            <a:r>
              <a:rPr lang="en-US" sz="4000" b="1" dirty="0"/>
              <a:t>all materials </a:t>
            </a:r>
            <a:r>
              <a:rPr lang="en-US" sz="4000" dirty="0"/>
              <a:t>of the product are compostable.</a:t>
            </a:r>
          </a:p>
          <a:p>
            <a:pPr lvl="1"/>
            <a:endParaRPr lang="en-US" sz="4000" dirty="0"/>
          </a:p>
          <a:p>
            <a:pPr lvl="1"/>
            <a:r>
              <a:rPr lang="en-US" sz="4000" dirty="0"/>
              <a:t>Within a </a:t>
            </a:r>
            <a:r>
              <a:rPr lang="en-US" sz="4000" b="1" dirty="0"/>
              <a:t>similar time period to that of underlying materials. </a:t>
            </a:r>
          </a:p>
          <a:p>
            <a:pPr marL="914400" lvl="2" indent="0">
              <a:buNone/>
            </a:pPr>
            <a:endParaRPr lang="en-US" sz="4000" dirty="0"/>
          </a:p>
          <a:p>
            <a:pPr lvl="1"/>
            <a:r>
              <a:rPr lang="en-US" sz="4000" dirty="0"/>
              <a:t>In a </a:t>
            </a:r>
            <a:r>
              <a:rPr lang="en-US" sz="4000" b="1" dirty="0"/>
              <a:t>safe and timely manner.  </a:t>
            </a:r>
          </a:p>
          <a:p>
            <a:pPr lvl="1"/>
            <a:endParaRPr lang="en-US" sz="4000" b="1" dirty="0"/>
          </a:p>
          <a:p>
            <a:pPr lvl="2"/>
            <a:r>
              <a:rPr lang="en-US" sz="3900" b="1" dirty="0"/>
              <a:t>Safe: </a:t>
            </a:r>
            <a:r>
              <a:rPr lang="en-US" sz="3900" dirty="0"/>
              <a:t>The material must safely compost by use of composting facility or home compost pile or device.  In a case where product is only compostable by a municipal or institutional facility, these facilities must be available to the </a:t>
            </a:r>
            <a:r>
              <a:rPr lang="en-US" sz="3900" b="1" dirty="0"/>
              <a:t>substantial majority </a:t>
            </a:r>
            <a:r>
              <a:rPr lang="en-US" sz="3900" dirty="0"/>
              <a:t>of consumers or communities where that product is sold.</a:t>
            </a:r>
          </a:p>
          <a:p>
            <a:pPr marL="914400" lvl="2" indent="0">
              <a:buNone/>
            </a:pPr>
            <a:endParaRPr lang="en-US" sz="3900" dirty="0"/>
          </a:p>
          <a:p>
            <a:pPr lvl="2"/>
            <a:r>
              <a:rPr lang="en-US" sz="4000" b="1" dirty="0"/>
              <a:t>Time: </a:t>
            </a:r>
            <a:r>
              <a:rPr lang="en-US" sz="4000" dirty="0"/>
              <a:t>The material should compost in a similar amount of time to that of the underlying material.  </a:t>
            </a:r>
            <a:endParaRPr lang="en-US" sz="4000" b="1" dirty="0"/>
          </a:p>
          <a:p>
            <a:pPr lvl="2"/>
            <a:endParaRPr lang="en-US" sz="4000" dirty="0"/>
          </a:p>
          <a:p>
            <a:r>
              <a:rPr lang="en-US" sz="4000" dirty="0"/>
              <a:t>Where a claim does not satisfy criteria listed above, claim should be clearly qualified with a disclaimer on product labeling and other product advertisements. </a:t>
            </a:r>
          </a:p>
          <a:p>
            <a:pPr marL="914400" lvl="2" indent="0">
              <a:buNone/>
            </a:pPr>
            <a:endParaRPr lang="en-US" sz="4000" dirty="0"/>
          </a:p>
          <a:p>
            <a:pPr lvl="1"/>
            <a:endParaRPr lang="en-US" dirty="0"/>
          </a:p>
          <a:p>
            <a:endParaRPr lang="en-US" dirty="0"/>
          </a:p>
          <a:p>
            <a:endParaRPr lang="en-US" dirty="0"/>
          </a:p>
        </p:txBody>
      </p:sp>
    </p:spTree>
    <p:extLst>
      <p:ext uri="{BB962C8B-B14F-4D97-AF65-F5344CB8AC3E}">
        <p14:creationId xmlns:p14="http://schemas.microsoft.com/office/powerpoint/2010/main" val="3832142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2F8C5-B1AB-4CD3-9605-183EBC7F010D}" type="slidenum">
              <a:rPr kumimoji="0" 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1" i="0" u="none" strike="noStrike" kern="1200" cap="none" spc="0" normalizeH="0" baseline="0" noProof="0">
              <a:ln>
                <a:noFill/>
              </a:ln>
              <a:solidFill>
                <a:srgbClr val="009CDE"/>
              </a:solidFill>
              <a:effectLst/>
              <a:uLnTx/>
              <a:uFillTx/>
              <a:latin typeface="Arial"/>
              <a:ea typeface="+mn-ea"/>
              <a:cs typeface="+mn-cs"/>
            </a:endParaRPr>
          </a:p>
        </p:txBody>
      </p:sp>
      <p:sp>
        <p:nvSpPr>
          <p:cNvPr id="2" name="Title 1"/>
          <p:cNvSpPr>
            <a:spLocks noGrp="1"/>
          </p:cNvSpPr>
          <p:nvPr>
            <p:ph type="title"/>
          </p:nvPr>
        </p:nvSpPr>
        <p:spPr>
          <a:xfrm>
            <a:off x="853966" y="-267068"/>
            <a:ext cx="10668000" cy="1326775"/>
          </a:xfrm>
        </p:spPr>
        <p:txBody>
          <a:bodyPr>
            <a:normAutofit/>
          </a:bodyPr>
          <a:lstStyle/>
          <a:p>
            <a:r>
              <a:rPr lang="en-US" sz="2400" dirty="0"/>
              <a:t>Green Guides § 260.8 – Biodegradable Claims</a:t>
            </a:r>
            <a:endParaRPr lang="en-US" sz="2300" dirty="0"/>
          </a:p>
        </p:txBody>
      </p:sp>
      <p:sp>
        <p:nvSpPr>
          <p:cNvPr id="3" name="Text Placeholder 2"/>
          <p:cNvSpPr>
            <a:spLocks noGrp="1"/>
          </p:cNvSpPr>
          <p:nvPr>
            <p:ph type="body" sz="quarter" idx="13"/>
          </p:nvPr>
        </p:nvSpPr>
        <p:spPr>
          <a:xfrm>
            <a:off x="838200" y="1371600"/>
            <a:ext cx="10896600" cy="5181600"/>
          </a:xfrm>
        </p:spPr>
        <p:txBody>
          <a:bodyPr>
            <a:normAutofit fontScale="47500" lnSpcReduction="20000"/>
          </a:bodyPr>
          <a:lstStyle/>
          <a:p>
            <a:r>
              <a:rPr lang="en-US" sz="4500" dirty="0"/>
              <a:t>Unqualified claims (direct and implied) should meet the following:</a:t>
            </a:r>
          </a:p>
          <a:p>
            <a:endParaRPr lang="en-US" sz="4500" dirty="0"/>
          </a:p>
          <a:p>
            <a:pPr lvl="1"/>
            <a:r>
              <a:rPr lang="en-US" sz="4500" dirty="0"/>
              <a:t>Competent and reliable evidence</a:t>
            </a:r>
          </a:p>
          <a:p>
            <a:pPr marL="457200" lvl="1" indent="0">
              <a:buNone/>
            </a:pPr>
            <a:endParaRPr lang="en-US" sz="4500" dirty="0"/>
          </a:p>
          <a:p>
            <a:pPr lvl="1"/>
            <a:r>
              <a:rPr lang="en-US" sz="4500" dirty="0"/>
              <a:t>Showing </a:t>
            </a:r>
            <a:r>
              <a:rPr lang="en-US" sz="4500" b="1" dirty="0"/>
              <a:t>all materials </a:t>
            </a:r>
            <a:r>
              <a:rPr lang="en-US" sz="4500" dirty="0"/>
              <a:t>of the product will </a:t>
            </a:r>
            <a:r>
              <a:rPr lang="en-US" sz="4500" b="1" dirty="0"/>
              <a:t>completely </a:t>
            </a:r>
            <a:r>
              <a:rPr lang="en-US" sz="4500" dirty="0"/>
              <a:t>break down to </a:t>
            </a:r>
            <a:r>
              <a:rPr lang="en-US" sz="4500" b="1" dirty="0"/>
              <a:t>elements found in nature.</a:t>
            </a:r>
            <a:endParaRPr lang="en-US" sz="4500" dirty="0"/>
          </a:p>
          <a:p>
            <a:pPr marL="457200" lvl="1" indent="0">
              <a:buNone/>
            </a:pPr>
            <a:endParaRPr lang="en-US" sz="4500" dirty="0"/>
          </a:p>
          <a:p>
            <a:pPr lvl="1"/>
            <a:r>
              <a:rPr lang="en-US" sz="4500" dirty="0"/>
              <a:t>Must take </a:t>
            </a:r>
            <a:r>
              <a:rPr lang="en-US" sz="4500" b="1" dirty="0"/>
              <a:t>&lt;1 year </a:t>
            </a:r>
            <a:r>
              <a:rPr lang="en-US" sz="4500" dirty="0"/>
              <a:t>to fully decompose after entering solid waste stream.</a:t>
            </a:r>
          </a:p>
          <a:p>
            <a:pPr marL="914400" lvl="2" indent="0">
              <a:buNone/>
            </a:pPr>
            <a:endParaRPr lang="en-US" sz="4500" dirty="0"/>
          </a:p>
          <a:p>
            <a:pPr lvl="1"/>
            <a:r>
              <a:rPr lang="en-US" sz="4500" dirty="0"/>
              <a:t>Must degrade under conditions in which product is </a:t>
            </a:r>
            <a:r>
              <a:rPr lang="en-US" sz="4500" b="1" dirty="0"/>
              <a:t>customarily disposed</a:t>
            </a:r>
            <a:r>
              <a:rPr lang="en-US" sz="4500" dirty="0"/>
              <a:t>. </a:t>
            </a:r>
          </a:p>
          <a:p>
            <a:endParaRPr lang="en-US" sz="4500" dirty="0"/>
          </a:p>
          <a:p>
            <a:pPr lvl="1"/>
            <a:r>
              <a:rPr lang="en-US" sz="4500" dirty="0"/>
              <a:t>Requirement applies to any product packaged as: </a:t>
            </a:r>
            <a:r>
              <a:rPr lang="en-US" sz="4500" b="1" dirty="0"/>
              <a:t>biodegradable, degradable, oxo-degradable, oxo-biodegradable or photodegradable.</a:t>
            </a:r>
          </a:p>
          <a:p>
            <a:endParaRPr lang="en-US" sz="4700" b="1" dirty="0"/>
          </a:p>
          <a:p>
            <a:r>
              <a:rPr lang="en-US" sz="4700" dirty="0"/>
              <a:t>Where a claim does not satisfy criteria listed above, claim should be clearly qualified with a disclaimer on product labeling and other product advertisements. </a:t>
            </a:r>
          </a:p>
          <a:p>
            <a:pPr marL="914400" lvl="2" indent="0">
              <a:buNone/>
            </a:pPr>
            <a:endParaRPr lang="en-US" sz="4500" dirty="0"/>
          </a:p>
          <a:p>
            <a:pPr lvl="1"/>
            <a:endParaRPr lang="en-US" dirty="0"/>
          </a:p>
          <a:p>
            <a:pPr marL="0" indent="0">
              <a:buNone/>
            </a:pPr>
            <a:endParaRPr lang="en-US" dirty="0"/>
          </a:p>
        </p:txBody>
      </p:sp>
    </p:spTree>
    <p:extLst>
      <p:ext uri="{BB962C8B-B14F-4D97-AF65-F5344CB8AC3E}">
        <p14:creationId xmlns:p14="http://schemas.microsoft.com/office/powerpoint/2010/main" val="4194266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er 100% Compostable Quart Bags - 50ct : Target"/>
          <p:cNvPicPr>
            <a:picLocks noChangeAspect="1" noChangeArrowheads="1"/>
          </p:cNvPicPr>
          <p:nvPr/>
        </p:nvPicPr>
        <p:blipFill rotWithShape="1">
          <a:blip r:embed="rId3">
            <a:extLst>
              <a:ext uri="{28A0092B-C50C-407E-A947-70E740481C1C}">
                <a14:useLocalDpi xmlns:a14="http://schemas.microsoft.com/office/drawing/2010/main" val="0"/>
              </a:ext>
            </a:extLst>
          </a:blip>
          <a:srcRect l="4918" t="32787" r="6557" b="32787"/>
          <a:stretch/>
        </p:blipFill>
        <p:spPr bwMode="auto">
          <a:xfrm>
            <a:off x="8687978" y="1143000"/>
            <a:ext cx="3151302" cy="1225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582320" y="2667000"/>
            <a:ext cx="3381080" cy="3381080"/>
          </a:xfrm>
          <a:prstGeom prst="rect">
            <a:avLst/>
          </a:prstGeom>
        </p:spPr>
      </p:pic>
      <p:sp>
        <p:nvSpPr>
          <p:cNvPr id="6" name="Slide Number Placeholder 5"/>
          <p:cNvSpPr>
            <a:spLocks noGrp="1"/>
          </p:cNvSpPr>
          <p:nvPr>
            <p:ph type="sldNum" sz="quarter" idx="12"/>
          </p:nvPr>
        </p:nvSpPr>
        <p:spPr/>
        <p:txBody>
          <a:bodyPr/>
          <a:lstStyle/>
          <a:p>
            <a:fld id="{1412F8C5-B1AB-4CD3-9605-183EBC7F010D}" type="slidenum">
              <a:rPr lang="en-US" smtClean="0"/>
              <a:t>39</a:t>
            </a:fld>
            <a:endParaRPr lang="en-US"/>
          </a:p>
        </p:txBody>
      </p:sp>
      <p:sp>
        <p:nvSpPr>
          <p:cNvPr id="2" name="Title 1"/>
          <p:cNvSpPr>
            <a:spLocks noGrp="1"/>
          </p:cNvSpPr>
          <p:nvPr>
            <p:ph type="title"/>
          </p:nvPr>
        </p:nvSpPr>
        <p:spPr>
          <a:xfrm>
            <a:off x="853966" y="-267068"/>
            <a:ext cx="10668000" cy="1326775"/>
          </a:xfrm>
        </p:spPr>
        <p:txBody>
          <a:bodyPr>
            <a:normAutofit/>
          </a:bodyPr>
          <a:lstStyle/>
          <a:p>
            <a:r>
              <a:rPr lang="en-US" i="1" dirty="0"/>
              <a:t>Little v. </a:t>
            </a:r>
            <a:r>
              <a:rPr lang="en-US" i="1" dirty="0" err="1"/>
              <a:t>Naturestar</a:t>
            </a:r>
            <a:r>
              <a:rPr lang="en-US" i="1" dirty="0"/>
              <a:t> North America, LLC</a:t>
            </a:r>
            <a:r>
              <a:rPr lang="en-US" dirty="0"/>
              <a:t>, No. 1:22-cv-00232 (E.D. Cal. 2022) </a:t>
            </a:r>
          </a:p>
        </p:txBody>
      </p:sp>
      <p:sp>
        <p:nvSpPr>
          <p:cNvPr id="3" name="Text Placeholder 2"/>
          <p:cNvSpPr>
            <a:spLocks noGrp="1"/>
          </p:cNvSpPr>
          <p:nvPr>
            <p:ph type="body" sz="quarter" idx="13"/>
          </p:nvPr>
        </p:nvSpPr>
        <p:spPr>
          <a:xfrm>
            <a:off x="838200" y="1371600"/>
            <a:ext cx="8001000" cy="5181600"/>
          </a:xfrm>
        </p:spPr>
        <p:txBody>
          <a:bodyPr>
            <a:normAutofit/>
          </a:bodyPr>
          <a:lstStyle/>
          <a:p>
            <a:r>
              <a:rPr lang="en-US" b="1" dirty="0"/>
              <a:t>Challenged Claims: </a:t>
            </a:r>
          </a:p>
          <a:p>
            <a:pPr lvl="1"/>
            <a:r>
              <a:rPr lang="en-US" dirty="0"/>
              <a:t>Single-use plastic products marketed as compostable </a:t>
            </a:r>
          </a:p>
          <a:p>
            <a:pPr marL="457200" lvl="1" indent="0">
              <a:buNone/>
            </a:pPr>
            <a:endParaRPr lang="en-US" dirty="0"/>
          </a:p>
          <a:p>
            <a:r>
              <a:rPr lang="en-US" b="1" dirty="0"/>
              <a:t>Plaintiff’s Allegations: </a:t>
            </a:r>
          </a:p>
          <a:p>
            <a:pPr lvl="1"/>
            <a:r>
              <a:rPr lang="en-US" dirty="0"/>
              <a:t>Plaintiffs allege that Defendants claims that </a:t>
            </a:r>
            <a:r>
              <a:rPr lang="en-US" b="1" dirty="0"/>
              <a:t>all materials </a:t>
            </a:r>
            <a:r>
              <a:rPr lang="en-US" dirty="0"/>
              <a:t>are compostable are false because they contain products contained </a:t>
            </a:r>
            <a:r>
              <a:rPr lang="en-US" dirty="0" err="1"/>
              <a:t>polyfluoroalkyl</a:t>
            </a:r>
            <a:r>
              <a:rPr lang="en-US" dirty="0"/>
              <a:t> substances (PFAS).</a:t>
            </a:r>
          </a:p>
          <a:p>
            <a:pPr lvl="1"/>
            <a:endParaRPr lang="en-US" dirty="0"/>
          </a:p>
          <a:p>
            <a:r>
              <a:rPr lang="en-US" b="1" dirty="0"/>
              <a:t>Defendants:</a:t>
            </a:r>
            <a:endParaRPr lang="en-US" dirty="0"/>
          </a:p>
          <a:p>
            <a:pPr lvl="1"/>
            <a:endParaRPr lang="en-US" dirty="0"/>
          </a:p>
          <a:p>
            <a:pPr lvl="1"/>
            <a:r>
              <a:rPr lang="en-US" dirty="0"/>
              <a:t>California law (which goes into effect in 2026) limits “compostable” claims to products with no more than 100 ppm PFAS.  </a:t>
            </a:r>
          </a:p>
          <a:p>
            <a:pPr lvl="1"/>
            <a:r>
              <a:rPr lang="en-US" dirty="0"/>
              <a:t>Plaintiff’s claims contradict California law because they seek to impose a zero PFAS standard.</a:t>
            </a:r>
          </a:p>
          <a:p>
            <a:pPr marL="457200" lvl="1" indent="0">
              <a:buNone/>
            </a:pPr>
            <a:endParaRPr lang="en-US" dirty="0"/>
          </a:p>
          <a:p>
            <a:r>
              <a:rPr lang="en-US" b="1" dirty="0"/>
              <a:t>Case Status: </a:t>
            </a:r>
            <a:r>
              <a:rPr lang="en-US" dirty="0"/>
              <a:t>MTD is pending </a:t>
            </a:r>
            <a:endParaRPr lang="en-US" b="1"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00506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 260.4 – General Environmental Benefit Claims</a:t>
            </a:r>
          </a:p>
        </p:txBody>
      </p:sp>
      <p:sp>
        <p:nvSpPr>
          <p:cNvPr id="3" name="Content Placeholder 2"/>
          <p:cNvSpPr>
            <a:spLocks noGrp="1"/>
          </p:cNvSpPr>
          <p:nvPr>
            <p:ph idx="1"/>
          </p:nvPr>
        </p:nvSpPr>
        <p:spPr>
          <a:xfrm>
            <a:off x="1441301" y="1182758"/>
            <a:ext cx="9379099" cy="5141842"/>
          </a:xfrm>
          <a:ln w="19050">
            <a:solidFill>
              <a:schemeClr val="tx1"/>
            </a:solidFill>
          </a:ln>
        </p:spPr>
        <p:txBody>
          <a:bodyPr>
            <a:noAutofit/>
          </a:bodyPr>
          <a:lstStyle/>
          <a:p>
            <a:pPr marL="0" indent="0">
              <a:lnSpc>
                <a:spcPct val="200000"/>
              </a:lnSpc>
              <a:buNone/>
            </a:pPr>
            <a:r>
              <a:rPr lang="en-US" sz="1200" b="1" dirty="0">
                <a:latin typeface="Times New Roman" panose="02020603050405020304" pitchFamily="18" charset="0"/>
                <a:cs typeface="Times New Roman" panose="02020603050405020304" pitchFamily="18" charset="0"/>
              </a:rPr>
              <a:t>§ 260.4 General environmental benefit claims. </a:t>
            </a:r>
          </a:p>
          <a:p>
            <a:pPr marL="0" indent="0">
              <a:lnSpc>
                <a:spcPct val="200000"/>
              </a:lnSpc>
              <a:buNone/>
            </a:pPr>
            <a:r>
              <a:rPr lang="en-US" sz="1200" dirty="0">
                <a:latin typeface="Times New Roman" panose="02020603050405020304" pitchFamily="18" charset="0"/>
                <a:cs typeface="Times New Roman" panose="02020603050405020304" pitchFamily="18" charset="0"/>
              </a:rPr>
              <a:t>(a) It is deceptive to misrepresent, directly or by implication, that a product, package, or service offers a general environmental benefit. </a:t>
            </a:r>
          </a:p>
          <a:p>
            <a:pPr marL="0" indent="0">
              <a:lnSpc>
                <a:spcPct val="200000"/>
              </a:lnSpc>
              <a:buNone/>
            </a:pPr>
            <a:r>
              <a:rPr lang="en-US" sz="1200" dirty="0">
                <a:latin typeface="Times New Roman" panose="02020603050405020304" pitchFamily="18" charset="0"/>
                <a:cs typeface="Times New Roman" panose="02020603050405020304" pitchFamily="18" charset="0"/>
              </a:rPr>
              <a:t>(b) Unqualified general environmental benefit claims are difficult to interpret and likely convey a wide range of meanings. In many cases, such claims likely convey that the product, package, or service has specific and far-reaching environmental benefits and may convey that the item or service has no negative environmental impact. Because it is highly unlikely that marketers can substantiate all reasonable interpretations of these claims, marketers should not make unqualified general environmental benefit claims. </a:t>
            </a:r>
          </a:p>
          <a:p>
            <a:pPr marL="0" indent="0">
              <a:lnSpc>
                <a:spcPct val="200000"/>
              </a:lnSpc>
              <a:buNone/>
            </a:pPr>
            <a:r>
              <a:rPr lang="en-US" sz="1200" dirty="0">
                <a:latin typeface="Times New Roman" panose="02020603050405020304" pitchFamily="18" charset="0"/>
                <a:cs typeface="Times New Roman" panose="02020603050405020304" pitchFamily="18" charset="0"/>
              </a:rPr>
              <a:t>(c) Marketers can qualify general environmental benefit claims to prevent deception about the nature of the environmental benefit being asserted. To avoid deception, marketers should use clear and prominent qualifying language that limits the claim to a specific benefit or benefits. Marketers should not imply that any specific benefit is significant if it is, in fact, negligible. If a qualified general claim conveys that a product is more environmentally beneficial overall because of the particular touted benefit(s), marketers should analyze trade-offs resulting from the benefit(s) to determine if they can substantiate this claim. </a:t>
            </a:r>
          </a:p>
          <a:p>
            <a:pPr marL="0" indent="0">
              <a:lnSpc>
                <a:spcPct val="200000"/>
              </a:lnSpc>
              <a:buNone/>
            </a:pPr>
            <a:r>
              <a:rPr lang="en-US" sz="1200" dirty="0">
                <a:latin typeface="Times New Roman" panose="02020603050405020304" pitchFamily="18" charset="0"/>
                <a:cs typeface="Times New Roman" panose="02020603050405020304" pitchFamily="18" charset="0"/>
              </a:rPr>
              <a:t>(d) Even if a marketer explains, and has substantiation for, the product’s specific environmental attributes, this explanation will not adequately qualify a general environmental benefit claim if the advertisement otherwise implies deceptive claims. Therefore, marketers should ensure that the advertisement’s context does not imply deceptive environmental claims. </a:t>
            </a:r>
          </a:p>
        </p:txBody>
      </p:sp>
      <p:sp>
        <p:nvSpPr>
          <p:cNvPr id="6" name="Slide Number Placeholder 5"/>
          <p:cNvSpPr>
            <a:spLocks noGrp="1"/>
          </p:cNvSpPr>
          <p:nvPr>
            <p:ph type="sldNum" sz="quarter" idx="12"/>
          </p:nvPr>
        </p:nvSpPr>
        <p:spPr/>
        <p:txBody>
          <a:bodyPr/>
          <a:lstStyle/>
          <a:p>
            <a:fld id="{1412F8C5-B1AB-4CD3-9605-183EBC7F010D}" type="slidenum">
              <a:rPr lang="en-US" smtClean="0"/>
              <a:t>4</a:t>
            </a:fld>
            <a:endParaRPr lang="en-US" dirty="0"/>
          </a:p>
        </p:txBody>
      </p:sp>
      <p:pic>
        <p:nvPicPr>
          <p:cNvPr id="7" name="Picture 6"/>
          <p:cNvPicPr>
            <a:picLocks noChangeAspect="1"/>
          </p:cNvPicPr>
          <p:nvPr/>
        </p:nvPicPr>
        <p:blipFill>
          <a:blip r:embed="rId3"/>
          <a:stretch>
            <a:fillRect/>
          </a:stretch>
        </p:blipFill>
        <p:spPr>
          <a:xfrm>
            <a:off x="76200" y="5867400"/>
            <a:ext cx="1288901" cy="965256"/>
          </a:xfrm>
          <a:prstGeom prst="rect">
            <a:avLst/>
          </a:prstGeom>
        </p:spPr>
      </p:pic>
    </p:spTree>
    <p:extLst>
      <p:ext uri="{BB962C8B-B14F-4D97-AF65-F5344CB8AC3E}">
        <p14:creationId xmlns:p14="http://schemas.microsoft.com/office/powerpoint/2010/main" val="11870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12F8C5-B1AB-4CD3-9605-183EBC7F010D}" type="slidenum">
              <a:rPr lang="en-US" smtClean="0"/>
              <a:t>40</a:t>
            </a:fld>
            <a:endParaRPr lang="en-US"/>
          </a:p>
        </p:txBody>
      </p:sp>
      <p:sp>
        <p:nvSpPr>
          <p:cNvPr id="2" name="Title 1"/>
          <p:cNvSpPr>
            <a:spLocks noGrp="1"/>
          </p:cNvSpPr>
          <p:nvPr>
            <p:ph type="title"/>
          </p:nvPr>
        </p:nvSpPr>
        <p:spPr>
          <a:xfrm>
            <a:off x="853966" y="-267068"/>
            <a:ext cx="10668000" cy="1326775"/>
          </a:xfrm>
        </p:spPr>
        <p:txBody>
          <a:bodyPr>
            <a:normAutofit/>
          </a:bodyPr>
          <a:lstStyle/>
          <a:p>
            <a:r>
              <a:rPr lang="en-US" i="1" dirty="0" err="1"/>
              <a:t>Natale</a:t>
            </a:r>
            <a:r>
              <a:rPr lang="en-US" i="1" dirty="0"/>
              <a:t> v. 9199-4467 Quebec Inc., </a:t>
            </a:r>
            <a:r>
              <a:rPr lang="en-US" dirty="0"/>
              <a:t>No. 1:21-cv-06775 (E.D.N.Y. 2021) </a:t>
            </a:r>
          </a:p>
        </p:txBody>
      </p:sp>
      <p:sp>
        <p:nvSpPr>
          <p:cNvPr id="3" name="Text Placeholder 2"/>
          <p:cNvSpPr>
            <a:spLocks noGrp="1"/>
          </p:cNvSpPr>
          <p:nvPr>
            <p:ph type="body" sz="quarter" idx="13"/>
          </p:nvPr>
        </p:nvSpPr>
        <p:spPr>
          <a:xfrm>
            <a:off x="838200" y="1219200"/>
            <a:ext cx="8686800" cy="5791200"/>
          </a:xfrm>
        </p:spPr>
        <p:txBody>
          <a:bodyPr>
            <a:noAutofit/>
          </a:bodyPr>
          <a:lstStyle/>
          <a:p>
            <a:r>
              <a:rPr lang="en-US" sz="1500" b="1" dirty="0"/>
              <a:t>Challenged Claims: </a:t>
            </a:r>
          </a:p>
          <a:p>
            <a:pPr lvl="1"/>
            <a:r>
              <a:rPr lang="en-US" sz="1500" dirty="0"/>
              <a:t>Earth Rated Certified Compostable Poop Bags for Pet Waste </a:t>
            </a:r>
          </a:p>
          <a:p>
            <a:pPr marL="457200" lvl="1" indent="0">
              <a:buNone/>
            </a:pPr>
            <a:endParaRPr lang="en-US" sz="1500" dirty="0"/>
          </a:p>
          <a:p>
            <a:r>
              <a:rPr lang="en-US" sz="1500" b="1" dirty="0"/>
              <a:t>Plaintiff’s Allegations: </a:t>
            </a:r>
          </a:p>
          <a:p>
            <a:pPr lvl="1"/>
            <a:r>
              <a:rPr lang="en-US" sz="1500" dirty="0"/>
              <a:t>Bags are not compostable because pet waste is unsafe for home compost and industrial composting facilities are unavailable. </a:t>
            </a:r>
          </a:p>
          <a:p>
            <a:pPr lvl="1"/>
            <a:endParaRPr lang="en-US" sz="1500" dirty="0"/>
          </a:p>
          <a:p>
            <a:pPr lvl="1"/>
            <a:r>
              <a:rPr lang="en-US" sz="1500" dirty="0"/>
              <a:t>Defendants’ disclaimers are inconspicuous and inconsistent with other messaging in the products’ packaging and advertisements.</a:t>
            </a:r>
          </a:p>
          <a:p>
            <a:pPr marL="457200" lvl="1" indent="0">
              <a:buNone/>
            </a:pPr>
            <a:endParaRPr lang="en-US" sz="1500" dirty="0"/>
          </a:p>
          <a:p>
            <a:r>
              <a:rPr lang="en-US" sz="1500" b="1" dirty="0"/>
              <a:t>Defendants:</a:t>
            </a:r>
            <a:endParaRPr lang="en-US" sz="1500" dirty="0"/>
          </a:p>
          <a:p>
            <a:pPr lvl="1"/>
            <a:r>
              <a:rPr lang="en-US" sz="1500" dirty="0"/>
              <a:t>Defendants argue that their advertisements are consistent with certifications issued for home and industrial composting under standard specifications </a:t>
            </a:r>
          </a:p>
          <a:p>
            <a:pPr marL="457200" lvl="1" indent="0">
              <a:buNone/>
            </a:pPr>
            <a:endParaRPr lang="en-US" sz="1500" dirty="0"/>
          </a:p>
          <a:p>
            <a:pPr lvl="1"/>
            <a:r>
              <a:rPr lang="en-US" sz="1500" dirty="0"/>
              <a:t>Have included necessary disclaimers on their website cautioning consumers against home composting for edible crops and advising consumers to check whether their local composting facilities accept pet waste. </a:t>
            </a:r>
          </a:p>
          <a:p>
            <a:pPr lvl="1"/>
            <a:endParaRPr lang="en-US" sz="1500" dirty="0"/>
          </a:p>
          <a:p>
            <a:pPr lvl="1"/>
            <a:r>
              <a:rPr lang="en-US" sz="1500" dirty="0"/>
              <a:t>Given their full compliance with federal regulations and FTC Green Guides, no reasonable consumer could be deceived by their behavior.</a:t>
            </a:r>
          </a:p>
          <a:p>
            <a:pPr lvl="1"/>
            <a:endParaRPr lang="en-US" sz="1500" dirty="0"/>
          </a:p>
          <a:p>
            <a:r>
              <a:rPr lang="en-US" sz="1500" b="1" dirty="0"/>
              <a:t>Case Status: </a:t>
            </a:r>
            <a:r>
              <a:rPr lang="en-US" sz="1500" dirty="0"/>
              <a:t>MTD is pending </a:t>
            </a:r>
            <a:endParaRPr lang="en-US" sz="1500" b="1" dirty="0"/>
          </a:p>
        </p:txBody>
      </p:sp>
      <p:pic>
        <p:nvPicPr>
          <p:cNvPr id="5" name="Picture 4"/>
          <p:cNvPicPr>
            <a:picLocks noChangeAspect="1"/>
          </p:cNvPicPr>
          <p:nvPr/>
        </p:nvPicPr>
        <p:blipFill>
          <a:blip r:embed="rId3"/>
          <a:stretch>
            <a:fillRect/>
          </a:stretch>
        </p:blipFill>
        <p:spPr>
          <a:xfrm>
            <a:off x="9542443" y="1752600"/>
            <a:ext cx="2375105" cy="3352800"/>
          </a:xfrm>
          <a:prstGeom prst="rect">
            <a:avLst/>
          </a:prstGeom>
        </p:spPr>
      </p:pic>
    </p:spTree>
    <p:extLst>
      <p:ext uri="{BB962C8B-B14F-4D97-AF65-F5344CB8AC3E}">
        <p14:creationId xmlns:p14="http://schemas.microsoft.com/office/powerpoint/2010/main" val="767803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12F8C5-B1AB-4CD3-9605-183EBC7F010D}" type="slidenum">
              <a:rPr lang="en-US" smtClean="0"/>
              <a:t>41</a:t>
            </a:fld>
            <a:endParaRPr lang="en-US"/>
          </a:p>
        </p:txBody>
      </p:sp>
      <p:sp>
        <p:nvSpPr>
          <p:cNvPr id="2" name="Title 1"/>
          <p:cNvSpPr>
            <a:spLocks noGrp="1"/>
          </p:cNvSpPr>
          <p:nvPr>
            <p:ph type="title"/>
          </p:nvPr>
        </p:nvSpPr>
        <p:spPr>
          <a:xfrm>
            <a:off x="853966" y="-267068"/>
            <a:ext cx="10668000" cy="1326775"/>
          </a:xfrm>
        </p:spPr>
        <p:txBody>
          <a:bodyPr>
            <a:normAutofit/>
          </a:bodyPr>
          <a:lstStyle/>
          <a:p>
            <a:r>
              <a:rPr lang="en-US" sz="2300" dirty="0"/>
              <a:t>Additional Litigation – Compostable &amp; Biodegradable Claims </a:t>
            </a:r>
          </a:p>
        </p:txBody>
      </p:sp>
      <p:sp>
        <p:nvSpPr>
          <p:cNvPr id="3" name="Text Placeholder 2"/>
          <p:cNvSpPr>
            <a:spLocks noGrp="1"/>
          </p:cNvSpPr>
          <p:nvPr>
            <p:ph type="body" sz="quarter" idx="13"/>
          </p:nvPr>
        </p:nvSpPr>
        <p:spPr>
          <a:xfrm>
            <a:off x="838200" y="1371600"/>
            <a:ext cx="9448800" cy="5181600"/>
          </a:xfrm>
        </p:spPr>
        <p:txBody>
          <a:bodyPr>
            <a:normAutofit/>
          </a:bodyPr>
          <a:lstStyle/>
          <a:p>
            <a:r>
              <a:rPr lang="en-US" i="1" dirty="0"/>
              <a:t>Bergus v. </a:t>
            </a:r>
            <a:r>
              <a:rPr lang="en-US" i="1" dirty="0" err="1"/>
              <a:t>Beyondgreen</a:t>
            </a:r>
            <a:r>
              <a:rPr lang="en-US" i="1" dirty="0"/>
              <a:t> Biotech, Inc.</a:t>
            </a:r>
            <a:r>
              <a:rPr lang="en-US" dirty="0"/>
              <a:t>, No. 1:21-cv-01954 (C.D. Cal. 2021): </a:t>
            </a:r>
          </a:p>
          <a:p>
            <a:pPr lvl="1"/>
            <a:r>
              <a:rPr lang="en-US" dirty="0"/>
              <a:t>Brought under similar theory as </a:t>
            </a:r>
            <a:r>
              <a:rPr lang="en-US" i="1" dirty="0"/>
              <a:t>Natale v. 9199-4467 Quebec, </a:t>
            </a:r>
            <a:r>
              <a:rPr lang="en-US" dirty="0"/>
              <a:t>Inc.  Plaintiffs allege that dog waste bags are falsely advertised as “compostable”.  Case was voluntarily dismissed with prejudice on February 24, 2022, prior to filing of motion to dismiss </a:t>
            </a:r>
          </a:p>
          <a:p>
            <a:endParaRPr lang="en-US" i="1" dirty="0"/>
          </a:p>
          <a:p>
            <a:r>
              <a:rPr lang="en-US" i="1" dirty="0" err="1"/>
              <a:t>Yarmark</a:t>
            </a:r>
            <a:r>
              <a:rPr lang="en-US" i="1" dirty="0"/>
              <a:t> v. RTG Custom Supply, LLC</a:t>
            </a:r>
            <a:r>
              <a:rPr lang="en-US" dirty="0"/>
              <a:t>, No. 1:22-cv-02398 (E.D.N.Y. 2022) </a:t>
            </a:r>
          </a:p>
          <a:p>
            <a:pPr lvl="1"/>
            <a:r>
              <a:rPr lang="en-US" dirty="0"/>
              <a:t>Brought under similar theory as </a:t>
            </a:r>
            <a:r>
              <a:rPr lang="en-US" i="1" dirty="0"/>
              <a:t>Little v. </a:t>
            </a:r>
            <a:r>
              <a:rPr lang="en-US" i="1" dirty="0" err="1"/>
              <a:t>Naturestar</a:t>
            </a:r>
            <a:r>
              <a:rPr lang="en-US" i="1" dirty="0"/>
              <a:t>.  </a:t>
            </a:r>
            <a:r>
              <a:rPr lang="en-US" dirty="0"/>
              <a:t>Plaintiff alleged that defendants’ advertisement of single-use cutlery as biodegradable was deceptive due to presence of </a:t>
            </a:r>
            <a:r>
              <a:rPr lang="en-US" dirty="0" err="1"/>
              <a:t>polyethelene</a:t>
            </a:r>
            <a:r>
              <a:rPr lang="en-US" dirty="0"/>
              <a:t> in product upon degradation.  Case was voluntarily dismissed with prejudice on August 12, 2022, prior to filing of motion to dismiss</a:t>
            </a:r>
          </a:p>
          <a:p>
            <a:pPr marL="0" indent="0">
              <a:buNone/>
            </a:pPr>
            <a:endParaRPr lang="en-US" dirty="0"/>
          </a:p>
          <a:p>
            <a:r>
              <a:rPr lang="en-US" i="1" dirty="0" err="1"/>
              <a:t>Vences</a:t>
            </a:r>
            <a:r>
              <a:rPr lang="en-US" i="1" dirty="0"/>
              <a:t> v. </a:t>
            </a:r>
            <a:r>
              <a:rPr lang="en-US" i="1" dirty="0" err="1"/>
              <a:t>WaterWipes</a:t>
            </a:r>
            <a:r>
              <a:rPr lang="en-US" i="1" dirty="0"/>
              <a:t> (USA), Inc.</a:t>
            </a:r>
            <a:r>
              <a:rPr lang="en-US" dirty="0"/>
              <a:t>, No. 1:23-cv-00619 (N.D. Ill. 2023) </a:t>
            </a:r>
          </a:p>
          <a:p>
            <a:pPr lvl="1"/>
            <a:r>
              <a:rPr lang="en-US" dirty="0"/>
              <a:t>Plaintiff alleged that defendant’s claims that its wipes were “100% Biodegradable” were false because the products do not completely decompose within a reasonable time period after customary disposal as users customarily dispose of the products in the trash which means the wipes end up in places that do not have conditions necessary to allow for decomposition. Case was voluntarily dismissed with prejudice on April 27, 2023, prior to filing of motion to dismiss. </a:t>
            </a:r>
          </a:p>
          <a:p>
            <a:endParaRPr lang="en-US" dirty="0"/>
          </a:p>
          <a:p>
            <a:endParaRPr lang="en-US" dirty="0"/>
          </a:p>
        </p:txBody>
      </p:sp>
    </p:spTree>
    <p:extLst>
      <p:ext uri="{BB962C8B-B14F-4D97-AF65-F5344CB8AC3E}">
        <p14:creationId xmlns:p14="http://schemas.microsoft.com/office/powerpoint/2010/main" val="3512471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Non-Toxic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2448868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908E85F7-5C9A-4F62-88D0-B9911C199440}" type="slidenum">
              <a:rPr kumimoji="0" lang="en-US" altLang="en-US" sz="800" b="1" i="0" u="none" strike="noStrike" kern="1200" cap="none" spc="0" normalizeH="0" baseline="0" noProof="0">
                <a:ln>
                  <a:noFill/>
                </a:ln>
                <a:solidFill>
                  <a:srgbClr val="009CDE"/>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43</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76200" y="5714999"/>
            <a:ext cx="1492401" cy="1117657"/>
          </a:xfrm>
          <a:prstGeom prst="rect">
            <a:avLst/>
          </a:prstGeom>
        </p:spPr>
      </p:pic>
      <p:sp>
        <p:nvSpPr>
          <p:cNvPr id="9" name="Title 17"/>
          <p:cNvSpPr txBox="1">
            <a:spLocks/>
          </p:cNvSpPr>
          <p:nvPr/>
        </p:nvSpPr>
        <p:spPr bwMode="auto">
          <a:xfrm>
            <a:off x="838200" y="-152399"/>
            <a:ext cx="1120140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Green Guides § 260.10 – Non-Toxic Claims</a:t>
            </a:r>
          </a:p>
        </p:txBody>
      </p:sp>
      <p:sp>
        <p:nvSpPr>
          <p:cNvPr id="4" name="Rectangle 3"/>
          <p:cNvSpPr/>
          <p:nvPr/>
        </p:nvSpPr>
        <p:spPr>
          <a:xfrm>
            <a:off x="2514600" y="1357341"/>
            <a:ext cx="7162800" cy="4524315"/>
          </a:xfrm>
          <a:prstGeom prst="rect">
            <a:avLst/>
          </a:prstGeom>
          <a:ln w="19050">
            <a:solidFill>
              <a:schemeClr val="tx1"/>
            </a:solidFill>
          </a:ln>
        </p:spPr>
        <p:txBody>
          <a:bodyPr wrap="square">
            <a:spAutoFit/>
          </a:bodyPr>
          <a:lstStyle/>
          <a:p>
            <a:r>
              <a:rPr lang="en-US" sz="1600" b="1" dirty="0">
                <a:latin typeface="Times New Roman" panose="02020603050405020304" pitchFamily="18" charset="0"/>
                <a:cs typeface="Times New Roman" panose="02020603050405020304" pitchFamily="18" charset="0"/>
              </a:rPr>
              <a:t>§ 260.10 Non-toxic claims.</a:t>
            </a:r>
          </a:p>
          <a:p>
            <a:endParaRPr lang="en-US" sz="1600" dirty="0">
              <a:latin typeface="Times New Roman" panose="02020603050405020304" pitchFamily="18" charset="0"/>
              <a:cs typeface="Times New Roman" panose="02020603050405020304" pitchFamily="18" charset="0"/>
            </a:endParaRPr>
          </a:p>
          <a:p>
            <a:pPr marL="342900" indent="-342900">
              <a:lnSpc>
                <a:spcPct val="200000"/>
              </a:lnSpc>
              <a:buAutoNum type="alphaLcParenBoth"/>
            </a:pPr>
            <a:r>
              <a:rPr lang="en-US" sz="1600" dirty="0">
                <a:latin typeface="Times New Roman" panose="02020603050405020304" pitchFamily="18" charset="0"/>
                <a:cs typeface="Times New Roman" panose="02020603050405020304" pitchFamily="18" charset="0"/>
              </a:rPr>
              <a:t>It is deceptive to misrepresent, directly or by implication, that a product, package, or service is non-toxic. Non-toxic claims should be clearly and prominently qualified to the extent necessary to avoid deception. </a:t>
            </a:r>
          </a:p>
          <a:p>
            <a:pPr marL="342900" indent="-342900">
              <a:lnSpc>
                <a:spcPct val="200000"/>
              </a:lnSpc>
              <a:buAutoNum type="alphaLcParenBoth"/>
            </a:pPr>
            <a:r>
              <a:rPr lang="en-US" sz="1600" dirty="0">
                <a:latin typeface="Times New Roman" panose="02020603050405020304" pitchFamily="18" charset="0"/>
                <a:cs typeface="Times New Roman" panose="02020603050405020304" pitchFamily="18" charset="0"/>
              </a:rPr>
              <a:t>A non-toxic claim likely conveys that a product, package, or service is non-toxic both for humans and for the environment generally. Therefore, marketers making non-toxic claims should have competent and reliable scientific evidence that the product, package, or service is non-toxic for humans and for the environment or should clearly and prominently qualify their claims to avoid deception. </a:t>
            </a:r>
          </a:p>
        </p:txBody>
      </p:sp>
    </p:spTree>
    <p:extLst>
      <p:ext uri="{BB962C8B-B14F-4D97-AF65-F5344CB8AC3E}">
        <p14:creationId xmlns:p14="http://schemas.microsoft.com/office/powerpoint/2010/main" val="3907283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De Santiago v. Venus Labs, Inc.</a:t>
            </a:r>
            <a:r>
              <a:rPr lang="en-US" dirty="0"/>
              <a:t>, No. 4:22-cv-00841 (E.D. Mo. 2022)</a:t>
            </a:r>
            <a:endParaRPr lang="en-US" i="1" dirty="0"/>
          </a:p>
        </p:txBody>
      </p:sp>
      <p:sp>
        <p:nvSpPr>
          <p:cNvPr id="6" name="Slide Number Placeholder 5"/>
          <p:cNvSpPr>
            <a:spLocks noGrp="1"/>
          </p:cNvSpPr>
          <p:nvPr>
            <p:ph type="sldNum" sz="quarter" idx="12"/>
          </p:nvPr>
        </p:nvSpPr>
        <p:spPr/>
        <p:txBody>
          <a:bodyPr/>
          <a:lstStyle/>
          <a:p>
            <a:fld id="{1412F8C5-B1AB-4CD3-9605-183EBC7F010D}" type="slidenum">
              <a:rPr lang="en-US" smtClean="0"/>
              <a:t>44</a:t>
            </a:fld>
            <a:endParaRPr lang="en-US"/>
          </a:p>
        </p:txBody>
      </p:sp>
      <p:sp>
        <p:nvSpPr>
          <p:cNvPr id="9" name="Content Placeholder 2"/>
          <p:cNvSpPr txBox="1">
            <a:spLocks/>
          </p:cNvSpPr>
          <p:nvPr/>
        </p:nvSpPr>
        <p:spPr>
          <a:xfrm>
            <a:off x="826851" y="1371600"/>
            <a:ext cx="6172200" cy="46481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900" dirty="0">
              <a:solidFill>
                <a:srgbClr val="FF0000"/>
              </a:solidFill>
              <a:cs typeface="Times New Roman" panose="02020603050405020304" pitchFamily="18" charset="0"/>
            </a:endParaRPr>
          </a:p>
        </p:txBody>
      </p:sp>
      <p:sp>
        <p:nvSpPr>
          <p:cNvPr id="5" name="Content Placeholder 2"/>
          <p:cNvSpPr>
            <a:spLocks noGrp="1"/>
          </p:cNvSpPr>
          <p:nvPr>
            <p:ph sz="half" idx="1"/>
          </p:nvPr>
        </p:nvSpPr>
        <p:spPr>
          <a:xfrm>
            <a:off x="838200" y="1371600"/>
            <a:ext cx="5715000" cy="5029199"/>
          </a:xfrm>
        </p:spPr>
        <p:txBody>
          <a:bodyPr>
            <a:normAutofit fontScale="92500" lnSpcReduction="10000"/>
          </a:bodyPr>
          <a:lstStyle/>
          <a:p>
            <a:r>
              <a:rPr lang="en-US" sz="3300" b="1" dirty="0">
                <a:latin typeface="+mj-lt"/>
                <a:cs typeface="Times New Roman" panose="02020603050405020304" pitchFamily="18" charset="0"/>
              </a:rPr>
              <a:t>Challenged Products: </a:t>
            </a:r>
            <a:r>
              <a:rPr lang="en-US" sz="3300" dirty="0">
                <a:latin typeface="+mj-lt"/>
                <a:cs typeface="Times New Roman" panose="02020603050405020304" pitchFamily="18" charset="0"/>
              </a:rPr>
              <a:t>ECOS-brand consumer household products </a:t>
            </a:r>
          </a:p>
          <a:p>
            <a:pPr marL="0" indent="0">
              <a:buNone/>
            </a:pPr>
            <a:endParaRPr lang="en-US" sz="3300" dirty="0">
              <a:latin typeface="+mj-lt"/>
              <a:cs typeface="Times New Roman" panose="02020603050405020304" pitchFamily="18" charset="0"/>
            </a:endParaRPr>
          </a:p>
          <a:p>
            <a:r>
              <a:rPr lang="en-US" sz="3300" b="1" dirty="0">
                <a:latin typeface="+mj-lt"/>
                <a:cs typeface="Times New Roman" panose="02020603050405020304" pitchFamily="18" charset="0"/>
              </a:rPr>
              <a:t>Plaintiff’s Allegations: </a:t>
            </a:r>
            <a:r>
              <a:rPr lang="en-US" sz="3300" dirty="0">
                <a:latin typeface="+mj-lt"/>
                <a:cs typeface="Times New Roman" panose="02020603050405020304" pitchFamily="18" charset="0"/>
              </a:rPr>
              <a:t>Products falsely marketed as “non-toxic,” “safer,” “climate positive,” and/or “sustainable” </a:t>
            </a:r>
          </a:p>
          <a:p>
            <a:endParaRPr lang="en-US" sz="3300" dirty="0">
              <a:latin typeface="+mj-lt"/>
              <a:cs typeface="Times New Roman" panose="02020603050405020304" pitchFamily="18" charset="0"/>
            </a:endParaRPr>
          </a:p>
          <a:p>
            <a:r>
              <a:rPr lang="en-US" sz="3300" b="1" dirty="0">
                <a:latin typeface="+mj-lt"/>
                <a:cs typeface="Times New Roman" panose="02020603050405020304" pitchFamily="18" charset="0"/>
              </a:rPr>
              <a:t>Case Status: </a:t>
            </a:r>
            <a:r>
              <a:rPr lang="en-US" sz="3300" dirty="0">
                <a:cs typeface="Times New Roman" panose="02020603050405020304" pitchFamily="18" charset="0"/>
              </a:rPr>
              <a:t>MTD Pending</a:t>
            </a:r>
          </a:p>
          <a:p>
            <a:pPr marL="457200" lvl="1" indent="0">
              <a:buNone/>
            </a:pPr>
            <a:r>
              <a:rPr lang="en-US" sz="3600" dirty="0">
                <a:cs typeface="Times New Roman" panose="02020603050405020304" pitchFamily="18" charset="0"/>
              </a:rPr>
              <a:t> </a:t>
            </a:r>
          </a:p>
          <a:p>
            <a:pPr lvl="2"/>
            <a:endParaRPr lang="en-US" dirty="0"/>
          </a:p>
          <a:p>
            <a:pPr lvl="1"/>
            <a:endParaRPr lang="en-US" dirty="0"/>
          </a:p>
          <a:p>
            <a:endParaRPr lang="en-US" dirty="0"/>
          </a:p>
        </p:txBody>
      </p:sp>
      <p:sp>
        <p:nvSpPr>
          <p:cNvPr id="3" name="AutoShape 2" descr="Earth Friendly Products to provide in kind donations of cleaning products  to ENC and ENC Nature Preschool | Environmental Nature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arth Friendly Products to provide in kind donations of cleaning products  to ENC and ENC Nature Preschool | Environmental Nature Cen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10 Best Natural Cleaning Products For A Nontoxic Home — The Good Trade"/>
          <p:cNvPicPr>
            <a:picLocks noChangeAspect="1" noChangeArrowheads="1"/>
          </p:cNvPicPr>
          <p:nvPr/>
        </p:nvPicPr>
        <p:blipFill rotWithShape="1">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l="21240" r="18088"/>
          <a:stretch/>
        </p:blipFill>
        <p:spPr bwMode="auto">
          <a:xfrm>
            <a:off x="6295985" y="1752600"/>
            <a:ext cx="5515015" cy="388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4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794" b="12794"/>
          <a:stretch>
            <a:fillRect/>
          </a:stretch>
        </p:blipFill>
        <p:spPr/>
      </p:pic>
      <p:sp>
        <p:nvSpPr>
          <p:cNvPr id="9" name="Text Placeholder 8"/>
          <p:cNvSpPr>
            <a:spLocks noGrp="1"/>
          </p:cNvSpPr>
          <p:nvPr>
            <p:ph type="body" sz="quarter" idx="14"/>
          </p:nvPr>
        </p:nvSpPr>
        <p:spPr>
          <a:xfrm>
            <a:off x="914400" y="3581400"/>
            <a:ext cx="11506200" cy="1676400"/>
          </a:xfrm>
        </p:spPr>
        <p:txBody>
          <a:bodyPr/>
          <a:lstStyle/>
          <a:p>
            <a:pPr>
              <a:spcAft>
                <a:spcPts val="1200"/>
              </a:spcAft>
            </a:pPr>
            <a:r>
              <a:rPr lang="en-US" dirty="0"/>
              <a:t>Reef Safe/Reef Friendly Claims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A2459-C713-4A3E-AEA0-530C7D77AF46}" type="slidenum">
              <a:rPr kumimoji="0" lang="en-US" altLang="en-US" sz="800" b="1" i="0" u="none" strike="noStrike" kern="1200" cap="none" spc="0" normalizeH="0" baseline="0" noProof="0" smtClean="0">
                <a:ln>
                  <a:noFill/>
                </a:ln>
                <a:solidFill>
                  <a:srgbClr val="009CD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800" b="1" i="0" u="none" strike="noStrike" kern="1200" cap="none" spc="0" normalizeH="0" baseline="0" noProof="0">
              <a:ln>
                <a:noFill/>
              </a:ln>
              <a:solidFill>
                <a:srgbClr val="009CDE"/>
              </a:solidFill>
              <a:effectLst/>
              <a:uLnTx/>
              <a:uFillTx/>
              <a:latin typeface="Arial"/>
              <a:ea typeface="+mn-ea"/>
              <a:cs typeface="+mn-cs"/>
            </a:endParaRPr>
          </a:p>
        </p:txBody>
      </p:sp>
    </p:spTree>
    <p:extLst>
      <p:ext uri="{BB962C8B-B14F-4D97-AF65-F5344CB8AC3E}">
        <p14:creationId xmlns:p14="http://schemas.microsoft.com/office/powerpoint/2010/main" val="4086743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12F8C5-B1AB-4CD3-9605-183EBC7F010D}" type="slidenum">
              <a:rPr lang="en-US" smtClean="0"/>
              <a:t>46</a:t>
            </a:fld>
            <a:endParaRPr lang="en-US"/>
          </a:p>
        </p:txBody>
      </p:sp>
      <p:sp>
        <p:nvSpPr>
          <p:cNvPr id="2" name="Title 1"/>
          <p:cNvSpPr>
            <a:spLocks noGrp="1"/>
          </p:cNvSpPr>
          <p:nvPr>
            <p:ph type="title"/>
          </p:nvPr>
        </p:nvSpPr>
        <p:spPr>
          <a:xfrm>
            <a:off x="853966" y="-267068"/>
            <a:ext cx="10668000" cy="1326775"/>
          </a:xfrm>
        </p:spPr>
        <p:txBody>
          <a:bodyPr>
            <a:normAutofit/>
          </a:bodyPr>
          <a:lstStyle/>
          <a:p>
            <a:r>
              <a:rPr lang="en-US" sz="2300" i="1" dirty="0" err="1"/>
              <a:t>Locklin</a:t>
            </a:r>
            <a:r>
              <a:rPr lang="en-US" sz="2300" i="1" dirty="0"/>
              <a:t> v. </a:t>
            </a:r>
            <a:r>
              <a:rPr lang="en-US" sz="2300" i="1" dirty="0" err="1"/>
              <a:t>StriVectin</a:t>
            </a:r>
            <a:r>
              <a:rPr lang="en-US" sz="2300" i="1" dirty="0"/>
              <a:t> Operating Co.</a:t>
            </a:r>
            <a:r>
              <a:rPr lang="en-US" sz="2300" dirty="0"/>
              <a:t>, 3:21-cv-07967 (N.D. Cal 2021)</a:t>
            </a:r>
            <a:endParaRPr lang="en-US" sz="2300" i="1" dirty="0"/>
          </a:p>
        </p:txBody>
      </p:sp>
      <p:sp>
        <p:nvSpPr>
          <p:cNvPr id="3" name="Text Placeholder 2"/>
          <p:cNvSpPr>
            <a:spLocks noGrp="1"/>
          </p:cNvSpPr>
          <p:nvPr>
            <p:ph type="body" sz="quarter" idx="13"/>
          </p:nvPr>
        </p:nvSpPr>
        <p:spPr>
          <a:xfrm>
            <a:off x="838200" y="1371600"/>
            <a:ext cx="8001000" cy="5181600"/>
          </a:xfrm>
        </p:spPr>
        <p:txBody>
          <a:bodyPr>
            <a:normAutofit/>
          </a:bodyPr>
          <a:lstStyle/>
          <a:p>
            <a:r>
              <a:rPr lang="en-US" dirty="0"/>
              <a:t>Plaintiff alleged “reef safe” label is misleading because several ingredients endanger the reefs</a:t>
            </a:r>
          </a:p>
          <a:p>
            <a:pPr lvl="1"/>
            <a:r>
              <a:rPr lang="en-US" dirty="0" err="1"/>
              <a:t>Avobenzone</a:t>
            </a:r>
            <a:r>
              <a:rPr lang="en-US" dirty="0"/>
              <a:t> </a:t>
            </a:r>
          </a:p>
          <a:p>
            <a:pPr lvl="1"/>
            <a:r>
              <a:rPr lang="en-US" dirty="0" err="1"/>
              <a:t>Homosalate</a:t>
            </a:r>
            <a:endParaRPr lang="en-US" dirty="0"/>
          </a:p>
          <a:p>
            <a:pPr lvl="1"/>
            <a:r>
              <a:rPr lang="en-US" dirty="0" err="1"/>
              <a:t>Octisalate</a:t>
            </a:r>
            <a:endParaRPr lang="en-US" dirty="0"/>
          </a:p>
          <a:p>
            <a:pPr lvl="1"/>
            <a:r>
              <a:rPr lang="en-US" dirty="0" err="1"/>
              <a:t>Octocrylene</a:t>
            </a:r>
            <a:r>
              <a:rPr lang="en-US" dirty="0"/>
              <a:t> </a:t>
            </a:r>
          </a:p>
          <a:p>
            <a:pPr lvl="1"/>
            <a:endParaRPr lang="en-US" dirty="0"/>
          </a:p>
          <a:p>
            <a:r>
              <a:rPr lang="en-US" dirty="0"/>
              <a:t>Plaintiff based these allegations on scientific studies on harmful effects of these chemicals and cited government bans on these chemicals</a:t>
            </a:r>
          </a:p>
          <a:p>
            <a:endParaRPr lang="en-US" dirty="0"/>
          </a:p>
          <a:p>
            <a:r>
              <a:rPr lang="en-US" dirty="0" err="1"/>
              <a:t>Strivectin</a:t>
            </a:r>
            <a:r>
              <a:rPr lang="en-US" dirty="0"/>
              <a:t> moved to dismiss, arguing its label discloses that “reef safe” means the product does not contain oxybenzone or </a:t>
            </a:r>
            <a:r>
              <a:rPr lang="en-US" dirty="0" err="1"/>
              <a:t>octinoxate</a:t>
            </a:r>
            <a:r>
              <a:rPr lang="en-US" dirty="0"/>
              <a:t>, two other chemicals banned in Hawaii</a:t>
            </a:r>
          </a:p>
          <a:p>
            <a:endParaRPr lang="en-US" dirty="0"/>
          </a:p>
          <a:p>
            <a:r>
              <a:rPr lang="en-US" dirty="0"/>
              <a:t>The court denied the MTD</a:t>
            </a:r>
          </a:p>
          <a:p>
            <a:endParaRPr lang="en-US" dirty="0"/>
          </a:p>
          <a:p>
            <a:endParaRPr lang="en-US" dirty="0"/>
          </a:p>
        </p:txBody>
      </p:sp>
      <p:pic>
        <p:nvPicPr>
          <p:cNvPr id="8" name="Picture 2" descr="StriVectin Full Screen Broad Spectrum SPF 30 Clear Finish (1.5 fl oz/ –  Entirely Skin"/>
          <p:cNvPicPr>
            <a:picLocks noChangeAspect="1" noChangeArrowheads="1"/>
          </p:cNvPicPr>
          <p:nvPr/>
        </p:nvPicPr>
        <p:blipFill rotWithShape="1">
          <a:blip r:embed="rId3">
            <a:extLst>
              <a:ext uri="{28A0092B-C50C-407E-A947-70E740481C1C}">
                <a14:useLocalDpi xmlns:a14="http://schemas.microsoft.com/office/drawing/2010/main" val="0"/>
              </a:ext>
            </a:extLst>
          </a:blip>
          <a:srcRect l="38401" t="39072" r="37081" b="17814"/>
          <a:stretch/>
        </p:blipFill>
        <p:spPr bwMode="auto">
          <a:xfrm>
            <a:off x="9135799" y="1295400"/>
            <a:ext cx="2386167" cy="49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783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12F8C5-B1AB-4CD3-9605-183EBC7F010D}" type="slidenum">
              <a:rPr lang="en-US" smtClean="0"/>
              <a:t>47</a:t>
            </a:fld>
            <a:endParaRPr lang="en-US"/>
          </a:p>
        </p:txBody>
      </p:sp>
      <p:sp>
        <p:nvSpPr>
          <p:cNvPr id="8" name="Title 1"/>
          <p:cNvSpPr>
            <a:spLocks noGrp="1"/>
          </p:cNvSpPr>
          <p:nvPr>
            <p:ph type="title"/>
          </p:nvPr>
        </p:nvSpPr>
        <p:spPr>
          <a:xfrm>
            <a:off x="853966" y="-267068"/>
            <a:ext cx="10668000" cy="1326775"/>
          </a:xfrm>
        </p:spPr>
        <p:txBody>
          <a:bodyPr>
            <a:normAutofit/>
          </a:bodyPr>
          <a:lstStyle/>
          <a:p>
            <a:r>
              <a:rPr lang="en-US" sz="2300" i="1" dirty="0" err="1"/>
              <a:t>Locklin</a:t>
            </a:r>
            <a:r>
              <a:rPr lang="en-US" sz="2300" i="1" dirty="0"/>
              <a:t> v. </a:t>
            </a:r>
            <a:r>
              <a:rPr lang="en-US" sz="2300" i="1" dirty="0" err="1"/>
              <a:t>StriVectin</a:t>
            </a:r>
            <a:r>
              <a:rPr lang="en-US" sz="2300" i="1" dirty="0"/>
              <a:t> Operating Co.</a:t>
            </a:r>
            <a:r>
              <a:rPr lang="en-US" sz="2300" dirty="0"/>
              <a:t>, 3:21-cv-07967 (N.D. Cal 2021)</a:t>
            </a:r>
            <a:endParaRPr lang="en-US" sz="2300" i="1" dirty="0"/>
          </a:p>
        </p:txBody>
      </p:sp>
      <p:sp>
        <p:nvSpPr>
          <p:cNvPr id="9" name="Text Placeholder 2"/>
          <p:cNvSpPr txBox="1">
            <a:spLocks/>
          </p:cNvSpPr>
          <p:nvPr/>
        </p:nvSpPr>
        <p:spPr>
          <a:xfrm>
            <a:off x="853966" y="1295400"/>
            <a:ext cx="7832834" cy="5486400"/>
          </a:xfrm>
          <a:prstGeom prst="rect">
            <a:avLst/>
          </a:prstGeom>
        </p:spPr>
        <p:txBody>
          <a:bodyPr>
            <a:normAutofit/>
          </a:bodyPr>
          <a:lstStyle>
            <a:lvl1pPr marL="228600" indent="-2286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“True enough, ‘information available to a consumer is not limited to the physical label and may involve contextual inferences regarding the product itself and its packaging.’ </a:t>
            </a:r>
            <a:r>
              <a:rPr lang="en-US" i="1" dirty="0"/>
              <a:t>Moore v. Trader Joe's Co.</a:t>
            </a:r>
            <a:r>
              <a:rPr lang="en-US" dirty="0"/>
              <a:t>, 4 F.4th 874, 882 (9th Cir. 2021). And asterisks might cabin sweeping claims or further define ambiguous language. But a company can't say something misleading on the front of a label and escape liability by stating ‘that's not actually what we mean’ in fine print on the back. … </a:t>
            </a:r>
            <a:r>
              <a:rPr lang="en-US" dirty="0" err="1"/>
              <a:t>StriVectin</a:t>
            </a:r>
            <a:r>
              <a:rPr lang="en-US" dirty="0"/>
              <a:t> does not have free rein to define ‘reef safe’ to mean anything it wants.”</a:t>
            </a:r>
          </a:p>
        </p:txBody>
      </p:sp>
      <p:pic>
        <p:nvPicPr>
          <p:cNvPr id="11" name="Picture 2" descr="StriVectin Full Screen Broad Spectrum SPF 30 Clear Finish (1.5 fl oz/ –  Entirely Skin"/>
          <p:cNvPicPr>
            <a:picLocks noChangeAspect="1" noChangeArrowheads="1"/>
          </p:cNvPicPr>
          <p:nvPr/>
        </p:nvPicPr>
        <p:blipFill rotWithShape="1">
          <a:blip r:embed="rId3">
            <a:extLst>
              <a:ext uri="{28A0092B-C50C-407E-A947-70E740481C1C}">
                <a14:useLocalDpi xmlns:a14="http://schemas.microsoft.com/office/drawing/2010/main" val="0"/>
              </a:ext>
            </a:extLst>
          </a:blip>
          <a:srcRect l="38401" t="39072" r="37081" b="17814"/>
          <a:stretch/>
        </p:blipFill>
        <p:spPr bwMode="auto">
          <a:xfrm>
            <a:off x="9135799" y="1295400"/>
            <a:ext cx="2386167" cy="49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09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12F8C5-B1AB-4CD3-9605-183EBC7F010D}" type="slidenum">
              <a:rPr lang="en-US" smtClean="0"/>
              <a:t>48</a:t>
            </a:fld>
            <a:endParaRPr lang="en-US"/>
          </a:p>
        </p:txBody>
      </p:sp>
      <p:sp>
        <p:nvSpPr>
          <p:cNvPr id="2" name="Title 1"/>
          <p:cNvSpPr>
            <a:spLocks noGrp="1"/>
          </p:cNvSpPr>
          <p:nvPr>
            <p:ph type="title"/>
          </p:nvPr>
        </p:nvSpPr>
        <p:spPr>
          <a:xfrm>
            <a:off x="838200" y="-304800"/>
            <a:ext cx="10668000" cy="1326775"/>
          </a:xfrm>
        </p:spPr>
        <p:txBody>
          <a:bodyPr>
            <a:normAutofit/>
          </a:bodyPr>
          <a:lstStyle/>
          <a:p>
            <a:r>
              <a:rPr lang="en-US" sz="2400" i="1" dirty="0"/>
              <a:t>White v. Kroger Co., et al.</a:t>
            </a:r>
            <a:r>
              <a:rPr lang="en-US" sz="2400" dirty="0"/>
              <a:t>, No. 3:21-cv-08004 (N.D. Cal. 2021)</a:t>
            </a:r>
            <a:endParaRPr lang="en-US" sz="2400" i="1" dirty="0"/>
          </a:p>
        </p:txBody>
      </p:sp>
      <p:sp>
        <p:nvSpPr>
          <p:cNvPr id="3" name="Text Placeholder 2"/>
          <p:cNvSpPr>
            <a:spLocks noGrp="1"/>
          </p:cNvSpPr>
          <p:nvPr>
            <p:ph type="body" sz="quarter" idx="13"/>
          </p:nvPr>
        </p:nvSpPr>
        <p:spPr>
          <a:xfrm>
            <a:off x="838201" y="1371599"/>
            <a:ext cx="6096452" cy="5257801"/>
          </a:xfrm>
        </p:spPr>
        <p:txBody>
          <a:bodyPr>
            <a:normAutofit/>
          </a:bodyPr>
          <a:lstStyle/>
          <a:p>
            <a:r>
              <a:rPr lang="en-US" dirty="0"/>
              <a:t>Kroger argued “reef friendly” is puffery, relying on cases finding other “friendly” terms (e.g., “user-friendly”) to be puffery</a:t>
            </a:r>
          </a:p>
          <a:p>
            <a:pPr lvl="1"/>
            <a:r>
              <a:rPr lang="en-US" sz="1900" dirty="0"/>
              <a:t>The court found that “reef friendly” is </a:t>
            </a:r>
            <a:r>
              <a:rPr lang="en-US" sz="1900" i="1" dirty="0"/>
              <a:t>not </a:t>
            </a:r>
            <a:r>
              <a:rPr lang="en-US" sz="1900" dirty="0"/>
              <a:t>puffery, relying on the FTC’s Green Guides, which require substantiation for “friendly” claims such as “eco-friendly” and “environmentally friendly”</a:t>
            </a:r>
          </a:p>
          <a:p>
            <a:endParaRPr lang="en-US" dirty="0"/>
          </a:p>
          <a:p>
            <a:r>
              <a:rPr lang="en-US" dirty="0"/>
              <a:t>Kroger also argued the case should be dismissed or stayed under the primary jurisdiction doctrine because there is pending legislation in Congress that would direct the FDA to develop regulations for a “reef safe” designation on nonprescription sunscreen (Reef Safe Act of 2021, H.R. 4800, 117th Cong. (2021) </a:t>
            </a:r>
          </a:p>
          <a:p>
            <a:pPr lvl="1"/>
            <a:r>
              <a:rPr lang="en-US" sz="1900" dirty="0"/>
              <a:t>The Court found this possibility too remote at this juncture</a:t>
            </a:r>
          </a:p>
        </p:txBody>
      </p:sp>
      <p:pic>
        <p:nvPicPr>
          <p:cNvPr id="1026" name="Picture 2" descr="Is &quot;Reef Friendly&quot; a Potentially Misleading Green Claim or is it Just  Puffery?, Jeff Greenba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95400"/>
            <a:ext cx="4497198" cy="496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56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Battle v. Taylor James, LLC d/b/a </a:t>
            </a:r>
            <a:r>
              <a:rPr lang="en-US" i="1" dirty="0" err="1"/>
              <a:t>Supergoop</a:t>
            </a:r>
            <a:r>
              <a:rPr lang="en-US" i="1" dirty="0"/>
              <a:t>!, </a:t>
            </a:r>
            <a:r>
              <a:rPr lang="en-US" dirty="0"/>
              <a:t>No. 2:21-cv-07915 (C.D. Cal. 2021)</a:t>
            </a:r>
          </a:p>
        </p:txBody>
      </p:sp>
      <p:sp>
        <p:nvSpPr>
          <p:cNvPr id="6" name="Slide Number Placeholder 5"/>
          <p:cNvSpPr>
            <a:spLocks noGrp="1"/>
          </p:cNvSpPr>
          <p:nvPr>
            <p:ph type="sldNum" sz="quarter" idx="12"/>
          </p:nvPr>
        </p:nvSpPr>
        <p:spPr/>
        <p:txBody>
          <a:bodyPr/>
          <a:lstStyle/>
          <a:p>
            <a:fld id="{1412F8C5-B1AB-4CD3-9605-183EBC7F010D}" type="slidenum">
              <a:rPr lang="en-US" smtClean="0"/>
              <a:t>49</a:t>
            </a:fld>
            <a:endParaRPr lang="en-US"/>
          </a:p>
        </p:txBody>
      </p:sp>
      <p:sp>
        <p:nvSpPr>
          <p:cNvPr id="9" name="Content Placeholder 8"/>
          <p:cNvSpPr>
            <a:spLocks noGrp="1"/>
          </p:cNvSpPr>
          <p:nvPr>
            <p:ph idx="1"/>
          </p:nvPr>
        </p:nvSpPr>
        <p:spPr>
          <a:xfrm>
            <a:off x="723900" y="1322832"/>
            <a:ext cx="10713212" cy="5077967"/>
          </a:xfrm>
        </p:spPr>
        <p:txBody>
          <a:bodyPr/>
          <a:lstStyle/>
          <a:p>
            <a:r>
              <a:rPr lang="en-US" dirty="0"/>
              <a:t>“Reef-Safe”</a:t>
            </a:r>
          </a:p>
        </p:txBody>
      </p:sp>
      <p:pic>
        <p:nvPicPr>
          <p:cNvPr id="7" name="Picture 6"/>
          <p:cNvPicPr>
            <a:picLocks noChangeAspect="1"/>
          </p:cNvPicPr>
          <p:nvPr/>
        </p:nvPicPr>
        <p:blipFill>
          <a:blip r:embed="rId3"/>
          <a:stretch>
            <a:fillRect/>
          </a:stretch>
        </p:blipFill>
        <p:spPr>
          <a:xfrm>
            <a:off x="609600" y="2443718"/>
            <a:ext cx="4260574" cy="3377337"/>
          </a:xfrm>
          <a:prstGeom prst="rect">
            <a:avLst/>
          </a:prstGeom>
        </p:spPr>
      </p:pic>
      <p:pic>
        <p:nvPicPr>
          <p:cNvPr id="8" name="Picture 7"/>
          <p:cNvPicPr>
            <a:picLocks noChangeAspect="1"/>
          </p:cNvPicPr>
          <p:nvPr/>
        </p:nvPicPr>
        <p:blipFill>
          <a:blip r:embed="rId4"/>
          <a:stretch>
            <a:fillRect/>
          </a:stretch>
        </p:blipFill>
        <p:spPr>
          <a:xfrm>
            <a:off x="7276001" y="1248593"/>
            <a:ext cx="1297232" cy="5466644"/>
          </a:xfrm>
          <a:prstGeom prst="rect">
            <a:avLst/>
          </a:prstGeom>
        </p:spPr>
      </p:pic>
      <p:pic>
        <p:nvPicPr>
          <p:cNvPr id="10" name="Picture 9"/>
          <p:cNvPicPr>
            <a:picLocks noChangeAspect="1"/>
          </p:cNvPicPr>
          <p:nvPr/>
        </p:nvPicPr>
        <p:blipFill>
          <a:blip r:embed="rId5"/>
          <a:stretch>
            <a:fillRect/>
          </a:stretch>
        </p:blipFill>
        <p:spPr>
          <a:xfrm>
            <a:off x="5383918" y="1253044"/>
            <a:ext cx="1881364" cy="5462193"/>
          </a:xfrm>
          <a:prstGeom prst="rect">
            <a:avLst/>
          </a:prstGeom>
        </p:spPr>
      </p:pic>
      <p:pic>
        <p:nvPicPr>
          <p:cNvPr id="12" name="Picture 11"/>
          <p:cNvPicPr>
            <a:picLocks noChangeAspect="1"/>
          </p:cNvPicPr>
          <p:nvPr/>
        </p:nvPicPr>
        <p:blipFill>
          <a:blip r:embed="rId6"/>
          <a:stretch>
            <a:fillRect/>
          </a:stretch>
        </p:blipFill>
        <p:spPr>
          <a:xfrm>
            <a:off x="8687533" y="2438031"/>
            <a:ext cx="3504467" cy="2323704"/>
          </a:xfrm>
          <a:prstGeom prst="rect">
            <a:avLst/>
          </a:prstGeom>
        </p:spPr>
      </p:pic>
    </p:spTree>
    <p:extLst>
      <p:ext uri="{BB962C8B-B14F-4D97-AF65-F5344CB8AC3E}">
        <p14:creationId xmlns:p14="http://schemas.microsoft.com/office/powerpoint/2010/main" val="100488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Example – “Eco-friendly”</a:t>
            </a:r>
          </a:p>
        </p:txBody>
      </p:sp>
      <p:sp>
        <p:nvSpPr>
          <p:cNvPr id="3" name="Content Placeholder 2"/>
          <p:cNvSpPr>
            <a:spLocks noGrp="1"/>
          </p:cNvSpPr>
          <p:nvPr>
            <p:ph idx="1"/>
          </p:nvPr>
        </p:nvSpPr>
        <p:spPr>
          <a:xfrm>
            <a:off x="685800" y="1371600"/>
            <a:ext cx="8229600" cy="4648199"/>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brand name ‘‘Eco-friendly’’ </a:t>
            </a:r>
            <a:r>
              <a:rPr lang="en-US" dirty="0">
                <a:latin typeface="Times New Roman" panose="02020603050405020304" pitchFamily="18" charset="0"/>
                <a:cs typeface="Times New Roman" panose="02020603050405020304" pitchFamily="18" charset="0"/>
              </a:rPr>
              <a:t>likely conveys that the product has far-reaching environmental benefits and may convey that the product has no negative environmental impact. </a:t>
            </a:r>
            <a:r>
              <a:rPr lang="en-US" b="1" dirty="0">
                <a:latin typeface="Times New Roman" panose="02020603050405020304" pitchFamily="18" charset="0"/>
                <a:cs typeface="Times New Roman" panose="02020603050405020304" pitchFamily="18" charset="0"/>
              </a:rPr>
              <a:t>Because it is highly unlikely that the marketer can substantiate these claims, the use of such a brand name is deceptive. </a:t>
            </a:r>
          </a:p>
          <a:p>
            <a:pPr marL="0" indent="0">
              <a:buNone/>
            </a:pPr>
            <a:endParaRPr lang="en-US" b="1" dirty="0">
              <a:latin typeface="+mj-lt"/>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claim, such as ‘‘Eco-friendly: made with recycled materials,’’ would not be deceptive if: (1) The statement ‘‘made with recycled materials’’ is clear and prominent; (2) the marketer can substantiate that the entire product or package, excluding minor, incidental components, is made from recycled material; (3) making the product with recycled materials makes the product more environmentally beneficial overall; and (4) the advertisement’s context does not imply other deceptive claims.</a:t>
            </a:r>
          </a:p>
          <a:p>
            <a:endParaRPr lang="en-US" dirty="0"/>
          </a:p>
        </p:txBody>
      </p:sp>
      <p:sp>
        <p:nvSpPr>
          <p:cNvPr id="6" name="Slide Number Placeholder 5"/>
          <p:cNvSpPr>
            <a:spLocks noGrp="1"/>
          </p:cNvSpPr>
          <p:nvPr>
            <p:ph type="sldNum" sz="quarter" idx="12"/>
          </p:nvPr>
        </p:nvSpPr>
        <p:spPr/>
        <p:txBody>
          <a:bodyPr/>
          <a:lstStyle/>
          <a:p>
            <a:fld id="{1412F8C5-B1AB-4CD3-9605-183EBC7F010D}" type="slidenum">
              <a:rPr lang="en-US" smtClean="0"/>
              <a:t>5</a:t>
            </a:fld>
            <a:endParaRPr lang="en-US" dirty="0"/>
          </a:p>
        </p:txBody>
      </p:sp>
      <p:pic>
        <p:nvPicPr>
          <p:cNvPr id="5" name="Picture 4"/>
          <p:cNvPicPr>
            <a:picLocks noChangeAspect="1"/>
          </p:cNvPicPr>
          <p:nvPr/>
        </p:nvPicPr>
        <p:blipFill>
          <a:blip r:embed="rId3"/>
          <a:stretch>
            <a:fillRect/>
          </a:stretch>
        </p:blipFill>
        <p:spPr>
          <a:xfrm>
            <a:off x="0" y="5715000"/>
            <a:ext cx="1492401" cy="1117657"/>
          </a:xfrm>
          <a:prstGeom prst="rect">
            <a:avLst/>
          </a:prstGeom>
        </p:spPr>
      </p:pic>
      <p:sp>
        <p:nvSpPr>
          <p:cNvPr id="4" name="TextBox 3"/>
          <p:cNvSpPr txBox="1"/>
          <p:nvPr/>
        </p:nvSpPr>
        <p:spPr>
          <a:xfrm>
            <a:off x="609600" y="1233570"/>
            <a:ext cx="8458200" cy="1981200"/>
          </a:xfrm>
          <a:prstGeom prst="rect">
            <a:avLst/>
          </a:prstGeom>
          <a:noFill/>
          <a:ln w="19050">
            <a:solidFill>
              <a:schemeClr val="tx1"/>
            </a:solidFill>
          </a:ln>
        </p:spPr>
        <p:txBody>
          <a:bodyPr wrap="square" rtlCol="0">
            <a:spAutoFit/>
          </a:bodyPr>
          <a:lstStyle/>
          <a:p>
            <a:endParaRPr lang="en-US" dirty="0"/>
          </a:p>
        </p:txBody>
      </p:sp>
      <p:sp>
        <p:nvSpPr>
          <p:cNvPr id="8" name="TextBox 7"/>
          <p:cNvSpPr txBox="1"/>
          <p:nvPr/>
        </p:nvSpPr>
        <p:spPr>
          <a:xfrm>
            <a:off x="609600" y="3276600"/>
            <a:ext cx="8458200" cy="2667000"/>
          </a:xfrm>
          <a:prstGeom prst="rect">
            <a:avLst/>
          </a:prstGeom>
          <a:noFill/>
          <a:ln w="19050">
            <a:solidFill>
              <a:schemeClr val="tx1"/>
            </a:solidFill>
          </a:ln>
        </p:spPr>
        <p:txBody>
          <a:bodyPr wrap="square" rtlCol="0">
            <a:spAutoFit/>
          </a:bodyPr>
          <a:lstStyle/>
          <a:p>
            <a:endParaRPr lang="en-US" dirty="0"/>
          </a:p>
        </p:txBody>
      </p:sp>
      <p:pic>
        <p:nvPicPr>
          <p:cNvPr id="2050" name="Picture 2" descr="https://www.mcrsafety.com/~/media/mcrsafety/blog/2021/06---june/162214734642023982.png?h=327&amp;w=319&amp;hash=6477584BB8D5AC35BB1A498B9DC3E5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3525" y="2362200"/>
            <a:ext cx="303847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07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Battle v. Taylor James, LLC d/b/a </a:t>
            </a:r>
            <a:r>
              <a:rPr lang="en-US" i="1" dirty="0" err="1"/>
              <a:t>Supergoop</a:t>
            </a:r>
            <a:r>
              <a:rPr lang="en-US" i="1" dirty="0"/>
              <a:t>!, </a:t>
            </a:r>
            <a:r>
              <a:rPr lang="en-US" dirty="0"/>
              <a:t>2022 WL 2162930</a:t>
            </a:r>
            <a:r>
              <a:rPr lang="en-US" i="1" dirty="0"/>
              <a:t> </a:t>
            </a:r>
            <a:r>
              <a:rPr lang="en-US" dirty="0"/>
              <a:t>(C.D. Cal. June 15, 2022)</a:t>
            </a:r>
          </a:p>
        </p:txBody>
      </p:sp>
      <p:sp>
        <p:nvSpPr>
          <p:cNvPr id="3" name="Content Placeholder 2"/>
          <p:cNvSpPr>
            <a:spLocks noGrp="1"/>
          </p:cNvSpPr>
          <p:nvPr>
            <p:ph idx="1"/>
          </p:nvPr>
        </p:nvSpPr>
        <p:spPr>
          <a:xfrm>
            <a:off x="1201118" y="1524001"/>
            <a:ext cx="10609881" cy="4648199"/>
          </a:xfrm>
        </p:spPr>
        <p:txBody>
          <a:bodyPr>
            <a:normAutofit/>
          </a:bodyPr>
          <a:lstStyle/>
          <a:p>
            <a:r>
              <a:rPr lang="en-US" b="1" dirty="0"/>
              <a:t>Plaintiff:</a:t>
            </a:r>
          </a:p>
          <a:p>
            <a:pPr lvl="1"/>
            <a:r>
              <a:rPr lang="en-US" dirty="0" err="1"/>
              <a:t>Avobenzone</a:t>
            </a:r>
            <a:r>
              <a:rPr lang="en-US" dirty="0"/>
              <a:t> and </a:t>
            </a:r>
            <a:r>
              <a:rPr lang="en-US" dirty="0" err="1"/>
              <a:t>octocrylene</a:t>
            </a:r>
            <a:r>
              <a:rPr lang="en-US" dirty="0"/>
              <a:t> are “toxic to human health, coral reefs and marine species.” </a:t>
            </a:r>
          </a:p>
          <a:p>
            <a:pPr lvl="1"/>
            <a:r>
              <a:rPr lang="en-US" dirty="0"/>
              <a:t>Plaintiff cited an article from the Center for Biological Diversity to support this allegation.</a:t>
            </a:r>
          </a:p>
          <a:p>
            <a:pPr lvl="1"/>
            <a:r>
              <a:rPr lang="en-US" dirty="0"/>
              <a:t>Plaintiff also alleged Hawaii’s Senate has passed legislation banning these chemicals and </a:t>
            </a:r>
            <a:r>
              <a:rPr lang="en-US" dirty="0" err="1"/>
              <a:t>octocrylene</a:t>
            </a:r>
            <a:r>
              <a:rPr lang="en-US" dirty="0"/>
              <a:t> is banned in sunscreen products sold in the U.S. Virgin Islands, Key West and the Marshall Islands.</a:t>
            </a:r>
          </a:p>
          <a:p>
            <a:pPr lvl="1"/>
            <a:endParaRPr lang="en-US" dirty="0"/>
          </a:p>
          <a:p>
            <a:r>
              <a:rPr lang="en-US" b="1" dirty="0"/>
              <a:t>Defendant:</a:t>
            </a:r>
          </a:p>
          <a:p>
            <a:pPr lvl="1"/>
            <a:r>
              <a:rPr lang="en-US" dirty="0"/>
              <a:t>Plaintiff failed to satisfy Rule 9(b) in connection with supporting the allegation that the “reef-safe” claim is false.</a:t>
            </a:r>
          </a:p>
          <a:p>
            <a:pPr lvl="1"/>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1412F8C5-B1AB-4CD3-9605-183EBC7F010D}" type="slidenum">
              <a:rPr lang="en-US" smtClean="0"/>
              <a:t>50</a:t>
            </a:fld>
            <a:endParaRPr lang="en-US" dirty="0"/>
          </a:p>
        </p:txBody>
      </p:sp>
    </p:spTree>
    <p:extLst>
      <p:ext uri="{BB962C8B-B14F-4D97-AF65-F5344CB8AC3E}">
        <p14:creationId xmlns:p14="http://schemas.microsoft.com/office/powerpoint/2010/main" val="2842260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Battle v. Taylor James, LLC d/b/a </a:t>
            </a:r>
            <a:r>
              <a:rPr lang="en-US" i="1" dirty="0" err="1"/>
              <a:t>Supergoop</a:t>
            </a:r>
            <a:r>
              <a:rPr lang="en-US" i="1" dirty="0"/>
              <a:t>!, </a:t>
            </a:r>
            <a:r>
              <a:rPr lang="en-US" dirty="0"/>
              <a:t>2022 WL 2162930</a:t>
            </a:r>
            <a:r>
              <a:rPr lang="en-US" i="1" dirty="0"/>
              <a:t> </a:t>
            </a:r>
            <a:r>
              <a:rPr lang="en-US" dirty="0"/>
              <a:t>(C.D. Cal. </a:t>
            </a:r>
            <a:r>
              <a:rPr lang="en-US"/>
              <a:t>June 15, 2022)</a:t>
            </a:r>
            <a:endParaRPr lang="en-US" dirty="0"/>
          </a:p>
        </p:txBody>
      </p:sp>
      <p:sp>
        <p:nvSpPr>
          <p:cNvPr id="3" name="Content Placeholder 2"/>
          <p:cNvSpPr>
            <a:spLocks noGrp="1"/>
          </p:cNvSpPr>
          <p:nvPr>
            <p:ph idx="1"/>
          </p:nvPr>
        </p:nvSpPr>
        <p:spPr>
          <a:xfrm>
            <a:off x="838200" y="1524001"/>
            <a:ext cx="10972799" cy="4648199"/>
          </a:xfrm>
        </p:spPr>
        <p:txBody>
          <a:bodyPr>
            <a:normAutofit/>
          </a:bodyPr>
          <a:lstStyle/>
          <a:p>
            <a:r>
              <a:rPr lang="en-US" b="1" dirty="0"/>
              <a:t>The Court:</a:t>
            </a:r>
          </a:p>
          <a:p>
            <a:pPr lvl="1"/>
            <a:r>
              <a:rPr lang="en-US" sz="2400" dirty="0"/>
              <a:t>Plaintiff alleged the “who, what, when, where, and how” of the purported conduct.</a:t>
            </a:r>
          </a:p>
          <a:p>
            <a:pPr lvl="1"/>
            <a:r>
              <a:rPr lang="en-US" sz="2400" dirty="0"/>
              <a:t>Reference to pending legislation in Hawaii seeking to ban the ingredients based on findings they are harmful to marine environments, existing bans in other locations, and the Center for Biological Diversity article stating the same together supported plaintiff’s allegation of falsity.</a:t>
            </a:r>
          </a:p>
          <a:p>
            <a:pPr lvl="1"/>
            <a:r>
              <a:rPr lang="en-US" sz="2400" dirty="0"/>
              <a:t>Disagreed that plaintiff was bringing a lack-of-substantiation claim because, unlike in such cases, the plaintiff pointed to scientific evidence supporting plaintiff’s allegations.</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1412F8C5-B1AB-4CD3-9605-183EBC7F010D}" type="slidenum">
              <a:rPr lang="en-US" smtClean="0"/>
              <a:t>51</a:t>
            </a:fld>
            <a:endParaRPr lang="en-US" dirty="0"/>
          </a:p>
        </p:txBody>
      </p:sp>
    </p:spTree>
    <p:extLst>
      <p:ext uri="{BB962C8B-B14F-4D97-AF65-F5344CB8AC3E}">
        <p14:creationId xmlns:p14="http://schemas.microsoft.com/office/powerpoint/2010/main" val="2737042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endParaRPr lang="en-US"/>
          </a:p>
        </p:txBody>
      </p:sp>
      <p:sp>
        <p:nvSpPr>
          <p:cNvPr id="7" name="Slide Number Placeholder 6"/>
          <p:cNvSpPr>
            <a:spLocks noGrp="1"/>
          </p:cNvSpPr>
          <p:nvPr>
            <p:ph type="sldNum" sz="quarter" idx="12"/>
          </p:nvPr>
        </p:nvSpPr>
        <p:spPr/>
        <p:txBody>
          <a:bodyPr/>
          <a:lstStyle/>
          <a:p>
            <a:fld id="{1412F8C5-B1AB-4CD3-9605-183EBC7F010D}" type="slidenum">
              <a:rPr lang="en-US" smtClean="0"/>
              <a:t>52</a:t>
            </a:fld>
            <a:endParaRPr lang="en-US" dirty="0"/>
          </a:p>
        </p:txBody>
      </p:sp>
    </p:spTree>
    <p:extLst>
      <p:ext uri="{BB962C8B-B14F-4D97-AF65-F5344CB8AC3E}">
        <p14:creationId xmlns:p14="http://schemas.microsoft.com/office/powerpoint/2010/main" val="4110827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US" dirty="0"/>
              <a:t>Get in Touch to Learn More About Class Actions</a:t>
            </a:r>
          </a:p>
        </p:txBody>
      </p:sp>
      <p:sp>
        <p:nvSpPr>
          <p:cNvPr id="4" name="Text Placeholder 3"/>
          <p:cNvSpPr>
            <a:spLocks noGrp="1"/>
          </p:cNvSpPr>
          <p:nvPr>
            <p:ph type="body" idx="1"/>
          </p:nvPr>
        </p:nvSpPr>
        <p:spPr/>
        <p:txBody>
          <a:bodyPr/>
          <a:lstStyle/>
          <a:p>
            <a:endParaRPr lang="en-US"/>
          </a:p>
        </p:txBody>
      </p:sp>
      <p:sp>
        <p:nvSpPr>
          <p:cNvPr id="7" name="Slide Number Placeholder 6"/>
          <p:cNvSpPr>
            <a:spLocks noGrp="1"/>
          </p:cNvSpPr>
          <p:nvPr>
            <p:ph type="sldNum" sz="quarter" idx="12"/>
          </p:nvPr>
        </p:nvSpPr>
        <p:spPr/>
        <p:txBody>
          <a:bodyPr/>
          <a:lstStyle/>
          <a:p>
            <a:fld id="{1412F8C5-B1AB-4CD3-9605-183EBC7F010D}" type="slidenum">
              <a:rPr lang="en-US" smtClean="0"/>
              <a:t>53</a:t>
            </a:fld>
            <a:endParaRPr lang="en-US"/>
          </a:p>
        </p:txBody>
      </p:sp>
    </p:spTree>
    <p:extLst>
      <p:ext uri="{BB962C8B-B14F-4D97-AF65-F5344CB8AC3E}">
        <p14:creationId xmlns:p14="http://schemas.microsoft.com/office/powerpoint/2010/main" val="1010129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Learn More About Class Actions</a:t>
            </a:r>
            <a:endParaRPr lang="en-US" dirty="0"/>
          </a:p>
        </p:txBody>
      </p:sp>
      <p:sp>
        <p:nvSpPr>
          <p:cNvPr id="3" name="Content Placeholder 2"/>
          <p:cNvSpPr>
            <a:spLocks noGrp="1"/>
          </p:cNvSpPr>
          <p:nvPr>
            <p:ph idx="1"/>
          </p:nvPr>
        </p:nvSpPr>
        <p:spPr>
          <a:xfrm>
            <a:off x="1219200" y="1524002"/>
            <a:ext cx="10363200" cy="4648199"/>
          </a:xfrm>
        </p:spPr>
        <p:txBody>
          <a:bodyPr>
            <a:normAutofit/>
          </a:bodyPr>
          <a:lstStyle/>
          <a:p>
            <a:r>
              <a:rPr lang="en-US" dirty="0"/>
              <a:t>Follow our blog: </a:t>
            </a:r>
            <a:r>
              <a:rPr lang="en-US" dirty="0">
                <a:hlinkClick r:id="rId3"/>
              </a:rPr>
              <a:t>www.proskaueronadvertising.com</a:t>
            </a:r>
            <a:endParaRPr lang="en-US" dirty="0"/>
          </a:p>
          <a:p>
            <a:endParaRPr lang="en-US" dirty="0"/>
          </a:p>
          <a:p>
            <a:r>
              <a:rPr lang="en-US" dirty="0"/>
              <a:t>Reach out with questions or to sign up for updates on class action trends and developments: </a:t>
            </a:r>
            <a:r>
              <a:rPr lang="en-US" dirty="0">
                <a:hlinkClick r:id="rId4"/>
              </a:rPr>
              <a:t>bvinti@proskauer.com</a:t>
            </a:r>
            <a:r>
              <a:rPr lang="en-US" dirty="0"/>
              <a:t>, </a:t>
            </a:r>
            <a:r>
              <a:rPr lang="en-US" dirty="0">
                <a:hlinkClick r:id="rId5"/>
              </a:rPr>
              <a:t>jwarshafsky@proskauer.com</a:t>
            </a:r>
            <a:r>
              <a:rPr lang="en-US" dirty="0"/>
              <a:t> and </a:t>
            </a:r>
            <a:r>
              <a:rPr lang="en-US" dirty="0">
                <a:hlinkClick r:id="rId6"/>
              </a:rPr>
              <a:t>jyang@proskauer.com</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412F8C5-B1AB-4CD3-9605-183EBC7F010D}" type="slidenum">
              <a:rPr lang="en-US" smtClean="0"/>
              <a:t>54</a:t>
            </a:fld>
            <a:endParaRPr lang="en-US"/>
          </a:p>
        </p:txBody>
      </p:sp>
    </p:spTree>
    <p:extLst>
      <p:ext uri="{BB962C8B-B14F-4D97-AF65-F5344CB8AC3E}">
        <p14:creationId xmlns:p14="http://schemas.microsoft.com/office/powerpoint/2010/main" val="289252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Example – “Greener” </a:t>
            </a:r>
          </a:p>
        </p:txBody>
      </p:sp>
      <p:sp>
        <p:nvSpPr>
          <p:cNvPr id="3" name="Content Placeholder 2"/>
          <p:cNvSpPr>
            <a:spLocks noGrp="1"/>
          </p:cNvSpPr>
          <p:nvPr>
            <p:ph idx="1"/>
          </p:nvPr>
        </p:nvSpPr>
        <p:spPr>
          <a:xfrm>
            <a:off x="990600" y="1371600"/>
            <a:ext cx="6705600" cy="4648199"/>
          </a:xfrm>
        </p:spPr>
        <p:txBody>
          <a:bodyPr>
            <a:normAutofit fontScale="92500" lnSpcReduction="20000"/>
          </a:bodyPr>
          <a:lstStyle/>
          <a:p>
            <a:pPr marL="0" indent="0">
              <a:buNone/>
            </a:pPr>
            <a:r>
              <a:rPr lang="en-US" sz="2300" dirty="0">
                <a:latin typeface="Times New Roman" panose="02020603050405020304" pitchFamily="18" charset="0"/>
                <a:cs typeface="Times New Roman" panose="02020603050405020304" pitchFamily="18" charset="0"/>
              </a:rPr>
              <a:t>A marketer states that its </a:t>
            </a:r>
            <a:r>
              <a:rPr lang="en-US" sz="2300" b="1" dirty="0">
                <a:latin typeface="Times New Roman" panose="02020603050405020304" pitchFamily="18" charset="0"/>
                <a:cs typeface="Times New Roman" panose="02020603050405020304" pitchFamily="18" charset="0"/>
              </a:rPr>
              <a:t>packaging is now ‘‘Greener than our previous packaging.’’</a:t>
            </a:r>
            <a:r>
              <a:rPr lang="en-US" sz="2300" dirty="0">
                <a:latin typeface="Times New Roman" panose="02020603050405020304" pitchFamily="18" charset="0"/>
                <a:cs typeface="Times New Roman" panose="02020603050405020304" pitchFamily="18" charset="0"/>
              </a:rPr>
              <a:t> The packaging weighs 15% less than previous packaging, but it is not recyclable nor has it been improved in any other material respect. The claim is deceptive because reasonable consumers likely would interpret ‘‘Greener’’ in this context to mean that other significant environmental aspects of the packaging also are improved over previous packaging. </a:t>
            </a:r>
          </a:p>
          <a:p>
            <a:endParaRPr lang="en-US" sz="2300" dirty="0">
              <a:latin typeface="+mj-lt"/>
              <a:cs typeface="Times New Roman" panose="02020603050405020304" pitchFamily="18" charset="0"/>
            </a:endParaRPr>
          </a:p>
          <a:p>
            <a:pPr marL="0" indent="0">
              <a:buNone/>
            </a:pPr>
            <a:endParaRPr lang="en-US" sz="2300" dirty="0">
              <a:latin typeface="Times New Roman" panose="02020603050405020304" pitchFamily="18" charset="0"/>
              <a:cs typeface="Times New Roman" panose="02020603050405020304" pitchFamily="18" charset="0"/>
            </a:endParaRPr>
          </a:p>
          <a:p>
            <a:pPr marL="0" indent="0">
              <a:buNone/>
            </a:pPr>
            <a:r>
              <a:rPr lang="en-US" sz="2300" dirty="0">
                <a:latin typeface="Times New Roman" panose="02020603050405020304" pitchFamily="18" charset="0"/>
                <a:cs typeface="Times New Roman" panose="02020603050405020304" pitchFamily="18" charset="0"/>
              </a:rPr>
              <a:t>A claim stating ‘‘Greener than our previous packaging’’ accompanied by clear and prominent language such as, ‘‘We’ve reduced the weight of our packaging by 15%,’’ would not be deceptive, provided that reducing the packaging’s weight makes the product more environmentally beneficial overall and the advertisement’s context does not imply other deceptive claims.</a:t>
            </a:r>
          </a:p>
          <a:p>
            <a:endParaRPr lang="en-US" sz="1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412F8C5-B1AB-4CD3-9605-183EBC7F010D}" type="slidenum">
              <a:rPr lang="en-US" smtClean="0"/>
              <a:t>6</a:t>
            </a:fld>
            <a:endParaRPr lang="en-US" dirty="0"/>
          </a:p>
        </p:txBody>
      </p:sp>
      <p:pic>
        <p:nvPicPr>
          <p:cNvPr id="5" name="Picture 4"/>
          <p:cNvPicPr>
            <a:picLocks noChangeAspect="1"/>
          </p:cNvPicPr>
          <p:nvPr/>
        </p:nvPicPr>
        <p:blipFill>
          <a:blip r:embed="rId3"/>
          <a:stretch>
            <a:fillRect/>
          </a:stretch>
        </p:blipFill>
        <p:spPr>
          <a:xfrm>
            <a:off x="-44601" y="5715000"/>
            <a:ext cx="1492401" cy="1117657"/>
          </a:xfrm>
          <a:prstGeom prst="rect">
            <a:avLst/>
          </a:prstGeom>
        </p:spPr>
      </p:pic>
      <p:sp>
        <p:nvSpPr>
          <p:cNvPr id="4" name="TextBox 3"/>
          <p:cNvSpPr txBox="1"/>
          <p:nvPr/>
        </p:nvSpPr>
        <p:spPr>
          <a:xfrm>
            <a:off x="914400" y="3657600"/>
            <a:ext cx="6781800" cy="2209800"/>
          </a:xfrm>
          <a:prstGeom prst="rect">
            <a:avLst/>
          </a:prstGeom>
          <a:noFill/>
          <a:ln w="19050">
            <a:solidFill>
              <a:schemeClr val="tx1"/>
            </a:solidFill>
          </a:ln>
        </p:spPr>
        <p:txBody>
          <a:bodyPr wrap="square" rtlCol="0">
            <a:spAutoFit/>
          </a:bodyPr>
          <a:lstStyle/>
          <a:p>
            <a:endParaRPr lang="en-US" dirty="0"/>
          </a:p>
        </p:txBody>
      </p:sp>
      <p:sp>
        <p:nvSpPr>
          <p:cNvPr id="7" name="TextBox 6"/>
          <p:cNvSpPr txBox="1"/>
          <p:nvPr/>
        </p:nvSpPr>
        <p:spPr>
          <a:xfrm>
            <a:off x="914400" y="1219201"/>
            <a:ext cx="6781800" cy="2209800"/>
          </a:xfrm>
          <a:prstGeom prst="rect">
            <a:avLst/>
          </a:prstGeom>
          <a:noFill/>
          <a:ln w="19050">
            <a:solidFill>
              <a:schemeClr val="tx1"/>
            </a:solidFill>
          </a:ln>
        </p:spPr>
        <p:txBody>
          <a:bodyPr wrap="square" rtlCol="0">
            <a:spAutoFit/>
          </a:bodyPr>
          <a:lstStyle/>
          <a:p>
            <a:endParaRPr lang="en-US" dirty="0"/>
          </a:p>
        </p:txBody>
      </p:sp>
      <p:pic>
        <p:nvPicPr>
          <p:cNvPr id="1026" name="Picture 2" descr="Eco Friendly Packaging, Ultimate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6443" y="2038349"/>
            <a:ext cx="3880757"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7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Guides Example – Implied Claims</a:t>
            </a:r>
          </a:p>
        </p:txBody>
      </p:sp>
      <p:sp>
        <p:nvSpPr>
          <p:cNvPr id="3" name="Content Placeholder 2"/>
          <p:cNvSpPr>
            <a:spLocks noGrp="1"/>
          </p:cNvSpPr>
          <p:nvPr>
            <p:ph idx="1"/>
          </p:nvPr>
        </p:nvSpPr>
        <p:spPr>
          <a:xfrm>
            <a:off x="2209800" y="1905001"/>
            <a:ext cx="8229600" cy="3352799"/>
          </a:xfrm>
          <a:ln w="19050">
            <a:solidFill>
              <a:schemeClr val="tx1"/>
            </a:solidFill>
          </a:ln>
        </p:spPr>
        <p:txBody>
          <a:bodyPr>
            <a:normAutofit lnSpcReduction="10000"/>
          </a:bodyPr>
          <a:lstStyle/>
          <a:p>
            <a:pPr marL="0" indent="0">
              <a:buNone/>
            </a:pPr>
            <a:r>
              <a:rPr lang="en-US" sz="2300" dirty="0">
                <a:latin typeface="Times New Roman" panose="02020603050405020304" pitchFamily="18" charset="0"/>
                <a:cs typeface="Times New Roman" panose="02020603050405020304" pitchFamily="18" charset="0"/>
              </a:rPr>
              <a:t>A marketer’s advertisement features a picture of a laser printer in a bird’s nest balancing on a tree branch, surrounded by a dense forest. In green type, the marketer states, ‘‘Buy our printer. Make a change.’’ Although the advertisement does not expressly claim that the product has environmental benefits, the featured images, in combination with the text, likely convey that the product has far-reaching environmental benefits and may convey that the product has no negative environmental impact. Because it is highly unlikely that the marketer can substantiate these claims, this advertisement is deceptive.</a:t>
            </a:r>
          </a:p>
          <a:p>
            <a:endParaRPr lang="en-US" sz="23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412F8C5-B1AB-4CD3-9605-183EBC7F010D}" type="slidenum">
              <a:rPr lang="en-US" smtClean="0"/>
              <a:t>7</a:t>
            </a:fld>
            <a:endParaRPr lang="en-US" dirty="0"/>
          </a:p>
        </p:txBody>
      </p:sp>
      <p:pic>
        <p:nvPicPr>
          <p:cNvPr id="5" name="Picture 4"/>
          <p:cNvPicPr>
            <a:picLocks noChangeAspect="1"/>
          </p:cNvPicPr>
          <p:nvPr/>
        </p:nvPicPr>
        <p:blipFill>
          <a:blip r:embed="rId3"/>
          <a:stretch>
            <a:fillRect/>
          </a:stretch>
        </p:blipFill>
        <p:spPr>
          <a:xfrm>
            <a:off x="76200" y="5714999"/>
            <a:ext cx="1492401" cy="1117657"/>
          </a:xfrm>
          <a:prstGeom prst="rect">
            <a:avLst/>
          </a:prstGeom>
        </p:spPr>
      </p:pic>
    </p:spTree>
    <p:extLst>
      <p:ext uri="{BB962C8B-B14F-4D97-AF65-F5344CB8AC3E}">
        <p14:creationId xmlns:p14="http://schemas.microsoft.com/office/powerpoint/2010/main" val="118173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Rawson et al v. ALDI, Inc., </a:t>
            </a:r>
            <a:r>
              <a:rPr lang="en-US" dirty="0"/>
              <a:t>No. 1:21-cv-02811 (N.D. Ill. 2021)</a:t>
            </a:r>
          </a:p>
        </p:txBody>
      </p:sp>
      <p:sp>
        <p:nvSpPr>
          <p:cNvPr id="6" name="Slide Number Placeholder 5"/>
          <p:cNvSpPr>
            <a:spLocks noGrp="1"/>
          </p:cNvSpPr>
          <p:nvPr>
            <p:ph type="sldNum" sz="quarter" idx="12"/>
          </p:nvPr>
        </p:nvSpPr>
        <p:spPr/>
        <p:txBody>
          <a:bodyPr/>
          <a:lstStyle/>
          <a:p>
            <a:fld id="{1412F8C5-B1AB-4CD3-9605-183EBC7F010D}" type="slidenum">
              <a:rPr lang="en-US" smtClean="0"/>
              <a:t>8</a:t>
            </a:fld>
            <a:endParaRPr lang="en-US"/>
          </a:p>
        </p:txBody>
      </p:sp>
      <p:sp>
        <p:nvSpPr>
          <p:cNvPr id="9" name="Content Placeholder 8"/>
          <p:cNvSpPr>
            <a:spLocks noGrp="1"/>
          </p:cNvSpPr>
          <p:nvPr>
            <p:ph idx="1"/>
          </p:nvPr>
        </p:nvSpPr>
        <p:spPr>
          <a:xfrm>
            <a:off x="838200" y="1322832"/>
            <a:ext cx="10598912" cy="5077967"/>
          </a:xfrm>
        </p:spPr>
        <p:txBody>
          <a:bodyPr/>
          <a:lstStyle/>
          <a:p>
            <a:r>
              <a:rPr lang="en-US" dirty="0"/>
              <a:t>“Simple. Sustainable. Seafood.”</a:t>
            </a:r>
          </a:p>
        </p:txBody>
      </p:sp>
      <p:pic>
        <p:nvPicPr>
          <p:cNvPr id="13" name="Picture 12"/>
          <p:cNvPicPr>
            <a:picLocks noChangeAspect="1"/>
          </p:cNvPicPr>
          <p:nvPr/>
        </p:nvPicPr>
        <p:blipFill>
          <a:blip r:embed="rId3"/>
          <a:stretch>
            <a:fillRect/>
          </a:stretch>
        </p:blipFill>
        <p:spPr>
          <a:xfrm>
            <a:off x="1483186" y="1784162"/>
            <a:ext cx="8775539" cy="4730937"/>
          </a:xfrm>
          <a:prstGeom prst="rect">
            <a:avLst/>
          </a:prstGeom>
        </p:spPr>
      </p:pic>
    </p:spTree>
    <p:extLst>
      <p:ext uri="{BB962C8B-B14F-4D97-AF65-F5344CB8AC3E}">
        <p14:creationId xmlns:p14="http://schemas.microsoft.com/office/powerpoint/2010/main" val="146127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i="1" dirty="0"/>
              <a:t>Earth Island Institute v. The Coca-Cola Co., </a:t>
            </a:r>
            <a:r>
              <a:rPr lang="en-US" sz="2800" dirty="0"/>
              <a:t>No. 2021 CA 001846 B</a:t>
            </a:r>
            <a:br>
              <a:rPr lang="en-US" sz="1600" b="0" i="0" dirty="0">
                <a:solidFill>
                  <a:srgbClr val="222222"/>
                </a:solidFill>
                <a:effectLst/>
                <a:latin typeface="Roboto" panose="02000000000000000000" pitchFamily="2" charset="0"/>
              </a:rPr>
            </a:br>
            <a:r>
              <a:rPr lang="en-US" sz="1600" b="0" i="0" dirty="0">
                <a:solidFill>
                  <a:srgbClr val="222222"/>
                </a:solidFill>
                <a:effectLst/>
                <a:latin typeface="Roboto" panose="02000000000000000000" pitchFamily="2" charset="0"/>
              </a:rPr>
              <a:t> </a:t>
            </a:r>
            <a:r>
              <a:rPr lang="en-US" sz="2800" dirty="0"/>
              <a:t>(D.C. Super. Ct. 2021)</a:t>
            </a:r>
            <a:endParaRPr lang="en-US" sz="2800" i="1" dirty="0"/>
          </a:p>
        </p:txBody>
      </p:sp>
      <p:sp>
        <p:nvSpPr>
          <p:cNvPr id="5" name="Slide Number Placeholder 4"/>
          <p:cNvSpPr>
            <a:spLocks noGrp="1"/>
          </p:cNvSpPr>
          <p:nvPr>
            <p:ph type="sldNum" sz="quarter" idx="12"/>
          </p:nvPr>
        </p:nvSpPr>
        <p:spPr/>
        <p:txBody>
          <a:bodyPr/>
          <a:lstStyle/>
          <a:p>
            <a:fld id="{1412F8C5-B1AB-4CD3-9605-183EBC7F010D}" type="slidenum">
              <a:rPr lang="en-US" smtClean="0"/>
              <a:t>9</a:t>
            </a:fld>
            <a:endParaRPr lang="en-US"/>
          </a:p>
        </p:txBody>
      </p:sp>
      <p:pic>
        <p:nvPicPr>
          <p:cNvPr id="8" name="Picture 7"/>
          <p:cNvPicPr>
            <a:picLocks noChangeAspect="1"/>
          </p:cNvPicPr>
          <p:nvPr/>
        </p:nvPicPr>
        <p:blipFill>
          <a:blip r:embed="rId3"/>
          <a:stretch>
            <a:fillRect/>
          </a:stretch>
        </p:blipFill>
        <p:spPr>
          <a:xfrm>
            <a:off x="1825770" y="1281302"/>
            <a:ext cx="8540459" cy="5127964"/>
          </a:xfrm>
          <a:prstGeom prst="rect">
            <a:avLst/>
          </a:prstGeom>
        </p:spPr>
      </p:pic>
    </p:spTree>
    <p:extLst>
      <p:ext uri="{BB962C8B-B14F-4D97-AF65-F5344CB8AC3E}">
        <p14:creationId xmlns:p14="http://schemas.microsoft.com/office/powerpoint/2010/main" val="459485194"/>
      </p:ext>
    </p:extLst>
  </p:cSld>
  <p:clrMapOvr>
    <a:masterClrMapping/>
  </p:clrMapOvr>
</p:sld>
</file>

<file path=ppt/theme/theme1.xml><?xml version="1.0" encoding="utf-8"?>
<a:theme xmlns:a="http://schemas.openxmlformats.org/drawingml/2006/main" name="Office Theme">
  <a:themeElements>
    <a:clrScheme name="Proskauer">
      <a:dk1>
        <a:srgbClr val="1D252D"/>
      </a:dk1>
      <a:lt1>
        <a:srgbClr val="FFFFFF"/>
      </a:lt1>
      <a:dk2>
        <a:srgbClr val="009CDE"/>
      </a:dk2>
      <a:lt2>
        <a:srgbClr val="FFFFFF"/>
      </a:lt2>
      <a:accent1>
        <a:srgbClr val="009CDE"/>
      </a:accent1>
      <a:accent2>
        <a:srgbClr val="003865"/>
      </a:accent2>
      <a:accent3>
        <a:srgbClr val="006A52"/>
      </a:accent3>
      <a:accent4>
        <a:srgbClr val="A4D65E"/>
      </a:accent4>
      <a:accent5>
        <a:srgbClr val="FDDA24"/>
      </a:accent5>
      <a:accent6>
        <a:srgbClr val="FFA300"/>
      </a:accent6>
      <a:hlink>
        <a:srgbClr val="009CDE"/>
      </a:hlink>
      <a:folHlink>
        <a:srgbClr val="009CDE"/>
      </a:folHlink>
    </a:clrScheme>
    <a:fontScheme name="Proskauer Them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rgbClr val="2A2A2A">
                <a:lumMod val="75000"/>
                <a:lumOff val="25000"/>
              </a:srgbClr>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ptx" id="{AB2E9C66-3892-4652-A7A6-6FCBD60B60BC}" vid="{A8F75516-734F-4CC8-9451-81536419E8BF}"/>
    </a:ext>
  </a:extLst>
</a:theme>
</file>

<file path=ppt/theme/theme2.xml><?xml version="1.0" encoding="utf-8"?>
<a:theme xmlns:a="http://schemas.openxmlformats.org/drawingml/2006/main" name="1_Office Theme">
  <a:themeElements>
    <a:clrScheme name="Proskauer">
      <a:dk1>
        <a:srgbClr val="1D252D"/>
      </a:dk1>
      <a:lt1>
        <a:srgbClr val="FFFFFF"/>
      </a:lt1>
      <a:dk2>
        <a:srgbClr val="009CDE"/>
      </a:dk2>
      <a:lt2>
        <a:srgbClr val="FFFFFF"/>
      </a:lt2>
      <a:accent1>
        <a:srgbClr val="009CDE"/>
      </a:accent1>
      <a:accent2>
        <a:srgbClr val="003865"/>
      </a:accent2>
      <a:accent3>
        <a:srgbClr val="006A52"/>
      </a:accent3>
      <a:accent4>
        <a:srgbClr val="A4D65E"/>
      </a:accent4>
      <a:accent5>
        <a:srgbClr val="FDDA24"/>
      </a:accent5>
      <a:accent6>
        <a:srgbClr val="FFA300"/>
      </a:accent6>
      <a:hlink>
        <a:srgbClr val="009CDE"/>
      </a:hlink>
      <a:folHlink>
        <a:srgbClr val="009CDE"/>
      </a:folHlink>
    </a:clrScheme>
    <a:fontScheme name="Proskauer Them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rgbClr val="2A2A2A">
                <a:lumMod val="75000"/>
                <a:lumOff val="25000"/>
              </a:srgbClr>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ptx" id="{AB2E9C66-3892-4652-A7A6-6FCBD60B60BC}" vid="{A8F75516-734F-4CC8-9451-81536419E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 C U R R E N T ! 1 3 7 7 5 6 0 6 9 . 2 < / d o c u m e n t i d >  
     < s e n d e r i d > 1 6 6 7 < / s e n d e r i d >  
     < s e n d e r e m a i l > J W A R S H A F S K Y @ P R O S K A U E R . C O M < / s e n d e r e m a i l >  
     < l a s t m o d i f i e d > 2 0 2 3 - 0 5 - 0 7 T 1 9 : 5 8 : 3 1 . 0 0 0 0 0 0 0 - 0 4 : 0 0 < / l a s t m o d i f i e d >  
     < d a t a b a s e > C U R R E N T < / d a t a b a s e >  
 < / p r o p e r t i e s > 
</file>

<file path=customXml/itemProps1.xml><?xml version="1.0" encoding="utf-8"?>
<ds:datastoreItem xmlns:ds="http://schemas.openxmlformats.org/officeDocument/2006/customXml" ds:itemID="{A09EFD7C-DA7D-4B96-9185-7E590BD2433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4470</TotalTime>
  <Words>4605</Words>
  <Application>Microsoft Office PowerPoint</Application>
  <PresentationFormat>Widescreen</PresentationFormat>
  <Paragraphs>427</Paragraphs>
  <Slides>54</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-apple-system</vt:lpstr>
      <vt:lpstr>Arial</vt:lpstr>
      <vt:lpstr>Calibri</vt:lpstr>
      <vt:lpstr>Roboto</vt:lpstr>
      <vt:lpstr>Times New Roman</vt:lpstr>
      <vt:lpstr>Office Theme</vt:lpstr>
      <vt:lpstr>1_Office Theme</vt:lpstr>
      <vt:lpstr>Litigating ESG Consumer Class Actions May 8, 2023</vt:lpstr>
      <vt:lpstr>Green Guides Overview</vt:lpstr>
      <vt:lpstr>PowerPoint Presentation</vt:lpstr>
      <vt:lpstr>Green Guides § 260.4 – General Environmental Benefit Claims</vt:lpstr>
      <vt:lpstr>Green Guides Example – “Eco-friendly”</vt:lpstr>
      <vt:lpstr>Green Guides Example – “Greener” </vt:lpstr>
      <vt:lpstr>Green Guides Example – Implied Claims</vt:lpstr>
      <vt:lpstr>Rawson et al v. ALDI, Inc., No. 1:21-cv-02811 (N.D. Ill. 2021)</vt:lpstr>
      <vt:lpstr>Earth Island Institute v. The Coca-Cola Co., No. 2021 CA 001846 B  (D.C. Super. Ct. 2021)</vt:lpstr>
      <vt:lpstr>Earth Island Institute v. The Coca-Cola Co., No. 2021 CA 001846 B  (D.C. Super. Ct. 2021)</vt:lpstr>
      <vt:lpstr>Earth Island Institute v. The Coca-Cola Co., No. 2021 CA 001846 B  (D.C. Super. Ct. 2021)</vt:lpstr>
      <vt:lpstr>Earth Island Institute v. The Coca-Cola Co., No. 2021 CA 001846 B  (D.C. Super. Ct. 2021)</vt:lpstr>
      <vt:lpstr>PowerPoint Presentation</vt:lpstr>
      <vt:lpstr>Green Guides § 260.5 – Carbon Offsets</vt:lpstr>
      <vt:lpstr>Dwyer v. Allbirds, Inc., No. 7:21-cv-05238 (S.D.N.Y. 2021)</vt:lpstr>
      <vt:lpstr>Dorris v. Danone Waters of America, No. 7:22-cv-08717 (S.D.N.Y. 2022)</vt:lpstr>
      <vt:lpstr>Dakus v. KLM, N.V., No. 1:22-cv-07962 (S.D.N.Y 2022)</vt:lpstr>
      <vt:lpstr>PowerPoint Presentation</vt:lpstr>
      <vt:lpstr>Green Guides § 260.6 – Certifications and Seals of Approval</vt:lpstr>
      <vt:lpstr>Green Guides § 260.6(c) &amp; § 260.6(d) – Substantiation Required</vt:lpstr>
      <vt:lpstr>Green Guides Example – Environment Approved (Green Guides § 260.6)</vt:lpstr>
      <vt:lpstr>Sanchez et al. v. Walmart Inc., No. 23-cv-1297 (N.D. Ill. 2023)</vt:lpstr>
      <vt:lpstr>Walker v. Nestle USA, Inc., 2022 WL 901553 (S.D. Cal. 2022)</vt:lpstr>
      <vt:lpstr>PowerPoint Presentation</vt:lpstr>
      <vt:lpstr>Green Guides § 260.12 – Recyclable Claims</vt:lpstr>
      <vt:lpstr>Green Guides § 260.12 – Recyclable Claims</vt:lpstr>
      <vt:lpstr>Green Guides § 260.12 – Recyclable Claims</vt:lpstr>
      <vt:lpstr>Swartz v. The Coca-Cola Company, No. 21-cv-04643 (N.D. Cal 2021) Haggerty v. Bluetrition Brands, Inc., No. 21-cv-13904 (D.N.J. 2021) Duchimaza v. Niagara Bottling, LLC, No. 21-cv-06434 (S.D.N.Y. 2021)</vt:lpstr>
      <vt:lpstr>Duchimaza v. Niagara Bottling, LLC, No. 21-cv-06434 (S.D.N.Y. 2021)</vt:lpstr>
      <vt:lpstr>Swartz v. The Coca-Cola Company, No. 21-cv-04643 (N.D. Cal 2021)</vt:lpstr>
      <vt:lpstr>Haggerty v. Bluetrition Brands, Inc., No. 21-cv-13904 (D.N.J. 2021)</vt:lpstr>
      <vt:lpstr>Curtis v. 7-Eleven, Inc., No. 1:21-cv-06079 (N.D. Ill. 2021) </vt:lpstr>
      <vt:lpstr>Curtis v. 7-Eleven, Inc., No. 1:21-cv-06079 (N.D. Ill. 2021) </vt:lpstr>
      <vt:lpstr>Recycling Bags </vt:lpstr>
      <vt:lpstr>Smith v. Keurig Green Mountain, No. 4:18-cv-06690-HSG (N.D. Cal. 2018)</vt:lpstr>
      <vt:lpstr>PowerPoint Presentation</vt:lpstr>
      <vt:lpstr>Green Guides § 260.7 – Compostable Claims</vt:lpstr>
      <vt:lpstr>Green Guides § 260.8 – Biodegradable Claims</vt:lpstr>
      <vt:lpstr>Little v. Naturestar North America, LLC, No. 1:22-cv-00232 (E.D. Cal. 2022) </vt:lpstr>
      <vt:lpstr>Natale v. 9199-4467 Quebec Inc., No. 1:21-cv-06775 (E.D.N.Y. 2021) </vt:lpstr>
      <vt:lpstr>Additional Litigation – Compostable &amp; Biodegradable Claims </vt:lpstr>
      <vt:lpstr>PowerPoint Presentation</vt:lpstr>
      <vt:lpstr>PowerPoint Presentation</vt:lpstr>
      <vt:lpstr>De Santiago v. Venus Labs, Inc., No. 4:22-cv-00841 (E.D. Mo. 2022)</vt:lpstr>
      <vt:lpstr>PowerPoint Presentation</vt:lpstr>
      <vt:lpstr>Locklin v. StriVectin Operating Co., 3:21-cv-07967 (N.D. Cal 2021)</vt:lpstr>
      <vt:lpstr>Locklin v. StriVectin Operating Co., 3:21-cv-07967 (N.D. Cal 2021)</vt:lpstr>
      <vt:lpstr>White v. Kroger Co., et al., No. 3:21-cv-08004 (N.D. Cal. 2021)</vt:lpstr>
      <vt:lpstr>Battle v. Taylor James, LLC d/b/a Supergoop!, No. 2:21-cv-07915 (C.D. Cal. 2021)</vt:lpstr>
      <vt:lpstr>Battle v. Taylor James, LLC d/b/a Supergoop!, 2022 WL 2162930 (C.D. Cal. June 15, 2022)</vt:lpstr>
      <vt:lpstr>Battle v. Taylor James, LLC d/b/a Supergoop!, 2022 WL 2162930 (C.D. Cal. June 15, 2022)</vt:lpstr>
      <vt:lpstr>Questions?</vt:lpstr>
      <vt:lpstr>Get in Touch to Learn More About Class Actions</vt:lpstr>
      <vt:lpstr>Learn More About Class Actions</vt:lpstr>
    </vt:vector>
  </TitlesOfParts>
  <Company>Proskauer Rose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Burroughs, Timothy E.</dc:creator>
  <cp:lastModifiedBy>Jeff Warshafsky</cp:lastModifiedBy>
  <cp:revision>223</cp:revision>
  <cp:lastPrinted>2023-05-07T16:38:19Z</cp:lastPrinted>
  <dcterms:created xsi:type="dcterms:W3CDTF">2022-08-23T17:19:50Z</dcterms:created>
  <dcterms:modified xsi:type="dcterms:W3CDTF">2023-05-08T01:52:03Z</dcterms:modified>
</cp:coreProperties>
</file>